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wdp" ContentType="image/vnd.ms-photo"/>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handoutMasterIdLst>
    <p:handoutMasterId r:id="rId18"/>
  </p:handoutMasterIdLst>
  <p:sldIdLst>
    <p:sldId id="256" r:id="rId5"/>
    <p:sldId id="257" r:id="rId6"/>
    <p:sldId id="284" r:id="rId7"/>
    <p:sldId id="282" r:id="rId8"/>
    <p:sldId id="260" r:id="rId9"/>
    <p:sldId id="276" r:id="rId10"/>
    <p:sldId id="266" r:id="rId11"/>
    <p:sldId id="280" r:id="rId12"/>
    <p:sldId id="279" r:id="rId13"/>
    <p:sldId id="281" r:id="rId14"/>
    <p:sldId id="271" r:id="rId15"/>
    <p:sldId id="28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88" autoAdjust="0"/>
    <p:restoredTop sz="94660"/>
  </p:normalViewPr>
  <p:slideViewPr>
    <p:cSldViewPr snapToGrid="0" showGuides="1">
      <p:cViewPr varScale="1">
        <p:scale>
          <a:sx n="110" d="100"/>
          <a:sy n="110" d="100"/>
        </p:scale>
        <p:origin x="-304" y="-112"/>
      </p:cViewPr>
      <p:guideLst>
        <p:guide orient="horz" pos="2160"/>
        <p:guide pos="3840"/>
      </p:guideLst>
    </p:cSldViewPr>
  </p:slideViewPr>
  <p:notesTextViewPr>
    <p:cViewPr>
      <p:scale>
        <a:sx n="1" d="1"/>
        <a:sy n="1" d="1"/>
      </p:scale>
      <p:origin x="0" y="0"/>
    </p:cViewPr>
  </p:notesTextViewPr>
  <p:notesViewPr>
    <p:cSldViewPr snapToGrid="0" showGuides="1">
      <p:cViewPr varScale="1">
        <p:scale>
          <a:sx n="58" d="100"/>
          <a:sy n="58" d="100"/>
        </p:scale>
        <p:origin x="1974" y="90"/>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notesMaster" Target="notesMasters/notesMaster1.xml"/><Relationship Id="rId18" Type="http://schemas.openxmlformats.org/officeDocument/2006/relationships/handoutMaster" Target="handoutMasters/handoutMaster1.xml"/><Relationship Id="rId19" Type="http://schemas.openxmlformats.org/officeDocument/2006/relationships/printerSettings" Target="printerSettings/printerSettings1.bin"/><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CEAAF3-9831-450B-8D59-2C09DB96C8FC}" type="datetimeFigureOut">
              <a:rPr lang="en-US"/>
              <a:t>7/9/20</a:t>
            </a:fld>
            <a:endParaRPr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834459-7356-44BF-850D-8B30C4FB3B6B}" type="slidenum">
              <a:rPr/>
              <a:t>‹#›</a:t>
            </a:fld>
            <a:endParaRPr dirty="0"/>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0CD79-FC16-4410-AB61-17F26E6D3BC8}" type="datetimeFigureOut">
              <a:rPr lang="en-US"/>
              <a:t>7/9/20</a:t>
            </a:fld>
            <a:endParaRPr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3C37BE-C303-496D-B5CD-85F2937540FC}" type="slidenum">
              <a:rPr/>
              <a:t>‹#›</a:t>
            </a:fld>
            <a:endParaRPr dirty="0"/>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t>1</a:t>
            </a:fld>
            <a:endParaRPr lang="en-US" dirty="0"/>
          </a:p>
        </p:txBody>
      </p:sp>
    </p:spTree>
    <p:extLst>
      <p:ext uri="{BB962C8B-B14F-4D97-AF65-F5344CB8AC3E}">
        <p14:creationId xmlns:p14="http://schemas.microsoft.com/office/powerpoint/2010/main" val="2406150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microsoft.com/office/2007/relationships/hdphoto" Target="../media/hdphoto1.wdp"/></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microsoft.com/office/2007/relationships/hdphoto" Target="../media/hdphoto1.wdp"/></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pic>
        <p:nvPicPr>
          <p:cNvPr id="11" name="Picture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
        <p:nvSpPr>
          <p:cNvPr id="2" name="Title 1"/>
          <p:cNvSpPr>
            <a:spLocks noGrp="1"/>
          </p:cNvSpPr>
          <p:nvPr>
            <p:ph type="ctrTitle"/>
          </p:nvPr>
        </p:nvSpPr>
        <p:spPr>
          <a:xfrm>
            <a:off x="1104900" y="2292094"/>
            <a:ext cx="10096500" cy="2219691"/>
          </a:xfrm>
        </p:spPr>
        <p:txBody>
          <a:bodyPr anchor="ctr">
            <a:normAutofit/>
          </a:bodyPr>
          <a:lstStyle>
            <a:lvl1pPr algn="l">
              <a:defRPr sz="4400" cap="all" baseline="0"/>
            </a:lvl1pPr>
          </a:lstStyle>
          <a:p>
            <a:r>
              <a:rPr lang="en-US" smtClean="0"/>
              <a:t>Click to edit Master title style</a:t>
            </a:r>
            <a:endParaRPr/>
          </a:p>
        </p:txBody>
      </p:sp>
      <p:sp>
        <p:nvSpPr>
          <p:cNvPr id="3" name="Subtitle 2"/>
          <p:cNvSpPr>
            <a:spLocks noGrp="1"/>
          </p:cNvSpPr>
          <p:nvPr>
            <p:ph type="subTitle" idx="1"/>
          </p:nvPr>
        </p:nvSpPr>
        <p:spPr>
          <a:xfrm>
            <a:off x="1104898" y="4511784"/>
            <a:ext cx="10096501"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a:p>
        </p:txBody>
      </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4" name="Date Placeholder 3"/>
          <p:cNvSpPr>
            <a:spLocks noGrp="1"/>
          </p:cNvSpPr>
          <p:nvPr>
            <p:ph type="dt" sz="half" idx="10"/>
          </p:nvPr>
        </p:nvSpPr>
        <p:spPr/>
        <p:txBody>
          <a:bodyPr/>
          <a:lstStyle>
            <a:lvl1pPr>
              <a:defRPr baseline="0">
                <a:solidFill>
                  <a:schemeClr val="tx1">
                    <a:lumMod val="20000"/>
                    <a:lumOff val="80000"/>
                  </a:schemeClr>
                </a:solidFill>
              </a:defRPr>
            </a:lvl1pPr>
          </a:lstStyle>
          <a:p>
            <a:fld id="{402B9795-92DC-40DC-A1CA-9A4B349D7824}" type="datetimeFigureOut">
              <a:rPr lang="en-US" smtClean="0"/>
              <a:pPr/>
              <a:t>7/9/20</a:t>
            </a:fld>
            <a:endParaRPr lang="en-US" dirty="0"/>
          </a:p>
        </p:txBody>
      </p:sp>
      <p:sp>
        <p:nvSpPr>
          <p:cNvPr id="5" name="Footer Placeholder 4"/>
          <p:cNvSpPr>
            <a:spLocks noGrp="1"/>
          </p:cNvSpPr>
          <p:nvPr>
            <p:ph type="ftr" sz="quarter" idx="11"/>
          </p:nvPr>
        </p:nvSpPr>
        <p:spPr/>
        <p:txBody>
          <a:bodyPr/>
          <a:lstStyle>
            <a:lvl1pPr>
              <a:defRPr baseline="0">
                <a:solidFill>
                  <a:schemeClr val="tx1">
                    <a:lumMod val="20000"/>
                    <a:lumOff val="80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baseline="0">
                <a:solidFill>
                  <a:schemeClr val="tx1">
                    <a:lumMod val="20000"/>
                    <a:lumOff val="80000"/>
                  </a:schemeClr>
                </a:solidFill>
              </a:defRPr>
            </a:lvl1pPr>
          </a:lstStyle>
          <a:p>
            <a:fld id="{0FF54DE5-C571-48E8-A5BC-B369434E2F44}" type="slidenum">
              <a:rPr lang="en-US" smtClean="0"/>
              <a:pPr/>
              <a:t>‹#›</a:t>
            </a:fld>
            <a:endParaRPr lang="en-US" dirty="0"/>
          </a:p>
        </p:txBody>
      </p:sp>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smtClean="0"/>
              <a:t>Click to edit Master title style</a:t>
            </a:r>
            <a:endParaRPr/>
          </a:p>
        </p:txBody>
      </p:sp>
      <p:sp>
        <p:nvSpPr>
          <p:cNvPr id="4" name="Text Placeholder 3"/>
          <p:cNvSpPr>
            <a:spLocks noGrp="1"/>
          </p:cNvSpPr>
          <p:nvPr>
            <p:ph type="body" sz="half" idx="2"/>
          </p:nvPr>
        </p:nvSpPr>
        <p:spPr>
          <a:xfrm>
            <a:off x="1104900" y="1600200"/>
            <a:ext cx="3396996"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4654671" y="1600199"/>
            <a:ext cx="6430912" cy="4572001"/>
          </a:xfrm>
        </p:spPr>
        <p:txBody>
          <a:bodyPr tIns="118872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dirty="0"/>
          </a:p>
        </p:txBody>
      </p:sp>
      <p:sp>
        <p:nvSpPr>
          <p:cNvPr id="5" name="Date Placeholder 4"/>
          <p:cNvSpPr>
            <a:spLocks noGrp="1"/>
          </p:cNvSpPr>
          <p:nvPr>
            <p:ph type="dt" sz="half" idx="10"/>
          </p:nvPr>
        </p:nvSpPr>
        <p:spPr/>
        <p:txBody>
          <a:bodyPr/>
          <a:lstStyle/>
          <a:p>
            <a:fld id="{402B9795-92DC-40DC-A1CA-9A4B349D7824}" type="datetimeFigureOut">
              <a:rPr lang="en-US"/>
              <a:t>7/9/20</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7/9/20</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65125"/>
            <a:ext cx="1714500" cy="5811838"/>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1104900" y="365125"/>
            <a:ext cx="8098896"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7/9/20</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grpSp>
        <p:nvGrpSpPr>
          <p:cNvPr id="7" name="Group 6"/>
          <p:cNvGrpSpPr/>
          <p:nvPr/>
        </p:nvGrpSpPr>
        <p:grpSpPr>
          <a:xfrm rot="5400000">
            <a:off x="6514047" y="3228843"/>
            <a:ext cx="5632704" cy="84403"/>
            <a:chOff x="1073150" y="1219201"/>
            <a:chExt cx="10058400" cy="63125"/>
          </a:xfrm>
        </p:grpSpPr>
        <p:cxnSp>
          <p:nvCxnSpPr>
            <p:cNvPr id="8" name="Straight Connector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7/9/20</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smtClean="0"/>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dirty="0" smtClean="0"/>
              <a:t>Click icon to add picture</a:t>
            </a:r>
            <a:endParaRPr dirty="0"/>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2514600"/>
            <a:ext cx="12192000" cy="3194035"/>
            <a:chOff x="647402" y="2514600"/>
            <a:chExt cx="10838688" cy="3194035"/>
          </a:xfrm>
        </p:grpSpPr>
        <p:grpSp>
          <p:nvGrpSpPr>
            <p:cNvPr id="9" name="Group 8"/>
            <p:cNvGrpSpPr/>
            <p:nvPr/>
          </p:nvGrpSpPr>
          <p:grpSpPr>
            <a:xfrm>
              <a:off x="647402" y="2514600"/>
              <a:ext cx="10838688" cy="63125"/>
              <a:chOff x="507492" y="1501519"/>
              <a:chExt cx="8129016" cy="63125"/>
            </a:xfrm>
          </p:grpSpPr>
          <p:cxnSp>
            <p:nvCxnSpPr>
              <p:cNvPr id="14" name="Straight Connector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nvGrpSpPr>
            <p:cNvPr id="11" name="Group 10"/>
            <p:cNvGrpSpPr/>
            <p:nvPr/>
          </p:nvGrpSpPr>
          <p:grpSpPr>
            <a:xfrm rot="10800000">
              <a:off x="647402" y="5645510"/>
              <a:ext cx="10838688" cy="63125"/>
              <a:chOff x="507492" y="1501519"/>
              <a:chExt cx="8129016" cy="63125"/>
            </a:xfrm>
          </p:grpSpPr>
          <p:cxnSp>
            <p:nvCxnSpPr>
              <p:cNvPr id="12" name="Straight Connector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Picture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
        <p:nvSpPr>
          <p:cNvPr id="2" name="Title 1"/>
          <p:cNvSpPr>
            <a:spLocks noGrp="1"/>
          </p:cNvSpPr>
          <p:nvPr>
            <p:ph type="title"/>
          </p:nvPr>
        </p:nvSpPr>
        <p:spPr>
          <a:xfrm>
            <a:off x="1104899" y="2971806"/>
            <a:ext cx="10071099" cy="1684150"/>
          </a:xfrm>
        </p:spPr>
        <p:txBody>
          <a:bodyPr anchor="ctr">
            <a:normAutofit/>
          </a:bodyPr>
          <a:lstStyle>
            <a:lvl1pPr>
              <a:defRPr sz="4400" cap="all"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1104899" y="4655956"/>
            <a:ext cx="10071099" cy="509750"/>
          </a:xfrm>
        </p:spPr>
        <p:txBody>
          <a:bodyPr>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02B9795-92DC-40DC-A1CA-9A4B349D7824}" type="datetimeFigureOut">
              <a:rPr lang="en-US"/>
              <a:t>7/9/20</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104900" y="1600200"/>
            <a:ext cx="4914900" cy="4571999"/>
          </a:xfrm>
        </p:spPr>
        <p:txBody>
          <a:bodyPr/>
          <a:lstStyle>
            <a:lvl5pPr>
              <a:defRPr/>
            </a:lvl5pPr>
            <a:lvl6pPr>
              <a:defRPr/>
            </a:lvl6pPr>
            <a:lvl7pPr>
              <a:defRPr/>
            </a:lvl7pPr>
            <a:lvl8pPr>
              <a:defRPr/>
            </a:lvl8pPr>
            <a:lvl9pPr>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6172200" y="1600200"/>
            <a:ext cx="4914900" cy="4571999"/>
          </a:xfrm>
        </p:spPr>
        <p:txBody>
          <a:bodyPr/>
          <a:lstStyle>
            <a:lvl5pPr>
              <a:defRPr/>
            </a:lvl5pPr>
            <a:lvl6pPr>
              <a:defRPr/>
            </a:lvl6pPr>
            <a:lvl7pPr>
              <a:defRPr/>
            </a:lvl7pPr>
            <a:lvl8pPr>
              <a:defRPr/>
            </a:lvl8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7/9/20</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Text Placeholder 2"/>
          <p:cNvSpPr>
            <a:spLocks noGrp="1"/>
          </p:cNvSpPr>
          <p:nvPr>
            <p:ph type="body" idx="1"/>
          </p:nvPr>
        </p:nvSpPr>
        <p:spPr>
          <a:xfrm>
            <a:off x="110490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4900" y="2424112"/>
            <a:ext cx="4919472" cy="37480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16611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66110" y="2424112"/>
            <a:ext cx="4919472" cy="37480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402B9795-92DC-40DC-A1CA-9A4B349D7824}" type="datetimeFigureOut">
              <a:rPr lang="en-US"/>
              <a:t>7/9/20</a:t>
            </a:fld>
            <a:endParaRPr dirty="0"/>
          </a:p>
        </p:txBody>
      </p:sp>
      <p:sp>
        <p:nvSpPr>
          <p:cNvPr id="8" name="Footer Placeholder 7"/>
          <p:cNvSpPr>
            <a:spLocks noGrp="1"/>
          </p:cNvSpPr>
          <p:nvPr>
            <p:ph type="ftr" sz="quarter" idx="11"/>
          </p:nvPr>
        </p:nvSpPr>
        <p:spPr/>
        <p:txBody>
          <a:bodyPr/>
          <a:lstStyle/>
          <a:p>
            <a:endParaRPr dirty="0"/>
          </a:p>
        </p:txBody>
      </p:sp>
      <p:sp>
        <p:nvSpPr>
          <p:cNvPr id="9" name="Slide Number Placeholder 8"/>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402B9795-92DC-40DC-A1CA-9A4B349D7824}" type="datetimeFigureOut">
              <a:rPr lang="en-US"/>
              <a:t>7/9/20</a:t>
            </a:fld>
            <a:endParaRPr dirty="0"/>
          </a:p>
        </p:txBody>
      </p:sp>
      <p:sp>
        <p:nvSpPr>
          <p:cNvPr id="4" name="Footer Placeholder 3"/>
          <p:cNvSpPr>
            <a:spLocks noGrp="1"/>
          </p:cNvSpPr>
          <p:nvPr>
            <p:ph type="ftr" sz="quarter" idx="11"/>
          </p:nvPr>
        </p:nvSpPr>
        <p:spPr/>
        <p:txBody>
          <a:bodyPr/>
          <a:lstStyle/>
          <a:p>
            <a:endParaRPr dirty="0"/>
          </a:p>
        </p:txBody>
      </p:sp>
      <p:sp>
        <p:nvSpPr>
          <p:cNvPr id="5" name="Slide Number Placeholder 4"/>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2B9795-92DC-40DC-A1CA-9A4B349D7824}" type="datetimeFigureOut">
              <a:rPr lang="en-US"/>
              <a:t>7/9/20</a:t>
            </a:fld>
            <a:endParaRPr dirty="0"/>
          </a:p>
        </p:txBody>
      </p:sp>
      <p:sp>
        <p:nvSpPr>
          <p:cNvPr id="3" name="Footer Placeholder 2"/>
          <p:cNvSpPr>
            <a:spLocks noGrp="1"/>
          </p:cNvSpPr>
          <p:nvPr>
            <p:ph type="ftr" sz="quarter" idx="11"/>
          </p:nvPr>
        </p:nvSpPr>
        <p:spPr/>
        <p:txBody>
          <a:bodyPr/>
          <a:lstStyle/>
          <a:p>
            <a:endParaRPr dirty="0"/>
          </a:p>
        </p:txBody>
      </p:sp>
      <p:sp>
        <p:nvSpPr>
          <p:cNvPr id="4" name="Slide Number Placeholder 3"/>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smtClean="0"/>
              <a:t>Click to edit Master title style</a:t>
            </a:r>
            <a:endParaRPr/>
          </a:p>
        </p:txBody>
      </p:sp>
      <p:sp>
        <p:nvSpPr>
          <p:cNvPr id="4" name="Text Placeholder 3"/>
          <p:cNvSpPr>
            <a:spLocks noGrp="1"/>
          </p:cNvSpPr>
          <p:nvPr>
            <p:ph type="body" sz="half" idx="2"/>
          </p:nvPr>
        </p:nvSpPr>
        <p:spPr>
          <a:xfrm>
            <a:off x="1104900" y="1600200"/>
            <a:ext cx="4384548"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3" name="Content Placeholder 2"/>
          <p:cNvSpPr>
            <a:spLocks noGrp="1"/>
          </p:cNvSpPr>
          <p:nvPr>
            <p:ph idx="1"/>
          </p:nvPr>
        </p:nvSpPr>
        <p:spPr>
          <a:xfrm>
            <a:off x="5641848" y="1600199"/>
            <a:ext cx="5445252" cy="4572001"/>
          </a:xfrm>
        </p:spPr>
        <p:txBody>
          <a:bodyPr>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7/9/20</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0FF54DE5-C571-48E8-A5BC-B369434E2F44}" type="slidenum">
              <a:rPr/>
              <a:t>‹#›</a:t>
            </a:fld>
            <a:endParaRPr dirty="0"/>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r>
              <a:rPr lang="en-US" smtClean="0"/>
              <a:t>Click to edit Master title style</a:t>
            </a:r>
            <a:endParaRPr/>
          </a:p>
        </p:txBody>
      </p:sp>
      <p:sp>
        <p:nvSpPr>
          <p:cNvPr id="3" name="Text Placeholder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baseline="0">
                <a:solidFill>
                  <a:schemeClr val="tx1">
                    <a:lumMod val="75000"/>
                  </a:schemeClr>
                </a:solidFill>
              </a:defRPr>
            </a:lvl1pPr>
          </a:lstStyle>
          <a:p>
            <a:fld id="{402B9795-92DC-40DC-A1CA-9A4B349D7824}" type="datetimeFigureOut">
              <a:rPr lang="en-US" smtClean="0"/>
              <a:pPr/>
              <a:t>7/9/20</a:t>
            </a:fld>
            <a:endParaRPr lang="en-US" dirty="0"/>
          </a:p>
        </p:txBody>
      </p:sp>
      <p:sp>
        <p:nvSpPr>
          <p:cNvPr id="5" name="Footer Placeholder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baseline="0">
                <a:solidFill>
                  <a:schemeClr val="tx1">
                    <a:lumMod val="75000"/>
                  </a:schemeClr>
                </a:solidFill>
              </a:defRPr>
            </a:lvl1pPr>
          </a:lstStyle>
          <a:p>
            <a:endParaRPr lang="en-US" dirty="0"/>
          </a:p>
        </p:txBody>
      </p:sp>
      <p:sp>
        <p:nvSpPr>
          <p:cNvPr id="6" name="Slide Number Placeholder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baseline="0">
                <a:solidFill>
                  <a:schemeClr val="tx1">
                    <a:lumMod val="75000"/>
                  </a:schemeClr>
                </a:solidFill>
              </a:defRPr>
            </a:lvl1pPr>
          </a:lstStyle>
          <a:p>
            <a:fld id="{0FF54DE5-C571-48E8-A5BC-B369434E2F44}" type="slidenum">
              <a:rPr lang="en-US" smtClean="0"/>
              <a:pPr/>
              <a:t>‹#›</a:t>
            </a:fld>
            <a:endParaRPr lang="en-US" dirty="0"/>
          </a:p>
        </p:txBody>
      </p:sp>
      <p:grpSp>
        <p:nvGrpSpPr>
          <p:cNvPr id="15" name="Group 14"/>
          <p:cNvGrpSpPr/>
          <p:nvPr/>
        </p:nvGrpSpPr>
        <p:grpSpPr>
          <a:xfrm>
            <a:off x="1103376" y="1219201"/>
            <a:ext cx="9985248" cy="84403"/>
            <a:chOff x="1073150" y="1219201"/>
            <a:chExt cx="10058400" cy="63125"/>
          </a:xfrm>
        </p:grpSpPr>
        <p:cxnSp>
          <p:nvCxnSpPr>
            <p:cNvPr id="13" name="Straight Connector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png"/><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hyperlink" Target="file://localhost/Users/MaryKate/Downloads/BCCS%20Town%20Hall%20FAQ.pdf" TargetMode="External"/><Relationship Id="rId4" Type="http://schemas.openxmlformats.org/officeDocument/2006/relationships/image" Target="../media/image3.png"/><Relationship Id="rId1" Type="http://schemas.openxmlformats.org/officeDocument/2006/relationships/slideLayout" Target="../slideLayouts/slideLayout7.xml"/><Relationship Id="rId2" Type="http://schemas.openxmlformats.org/officeDocument/2006/relationships/hyperlink" Target="https://www.brookvillecenter.org/wp-content/uploads/sites/7/2020/07/BCCS-Town-Hall-FAQ.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descr="Open book on table, blurred shelves of books in background"/>
          <p:cNvPicPr>
            <a:picLocks noGrp="1" noChangeAspect="1"/>
          </p:cNvPicPr>
          <p:nvPr>
            <p:ph type="pic" sz="quarter" idx="13"/>
          </p:nvPr>
        </p:nvPicPr>
        <p:blipFill>
          <a:blip r:embed="rId3" cstate="print">
            <a:extLst>
              <a:ext uri="{28A0092B-C50C-407E-A947-70E740481C1C}">
                <a14:useLocalDpi xmlns:a14="http://schemas.microsoft.com/office/drawing/2010/main" val="0"/>
              </a:ext>
            </a:extLst>
          </a:blip>
          <a:srcRect l="8890" r="8890"/>
          <a:stretch>
            <a:fillRect/>
          </a:stretch>
        </p:blipFill>
        <p:spPr/>
      </p:pic>
      <p:pic>
        <p:nvPicPr>
          <p:cNvPr id="1026" name="Picture 2" descr="Brookville Cent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7010" y="2611483"/>
            <a:ext cx="5921195" cy="155556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flipH="1">
            <a:off x="689316" y="4304714"/>
            <a:ext cx="5261317" cy="461665"/>
          </a:xfrm>
          <a:prstGeom prst="rect">
            <a:avLst/>
          </a:prstGeom>
          <a:noFill/>
        </p:spPr>
        <p:txBody>
          <a:bodyPr wrap="square" rtlCol="0">
            <a:spAutoFit/>
          </a:bodyPr>
          <a:lstStyle/>
          <a:p>
            <a:pPr algn="ctr"/>
            <a:r>
              <a:rPr lang="en-US" sz="2400" dirty="0" smtClean="0"/>
              <a:t>BCCS ESY Reopening Plan </a:t>
            </a:r>
            <a:endParaRPr lang="en-US" sz="2400" dirty="0"/>
          </a:p>
        </p:txBody>
      </p:sp>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b="1" dirty="0" smtClean="0"/>
              <a:t>PPE &amp; Staff Training </a:t>
            </a:r>
            <a:endParaRPr lang="en-US" b="1" dirty="0"/>
          </a:p>
        </p:txBody>
      </p:sp>
      <p:sp>
        <p:nvSpPr>
          <p:cNvPr id="6" name="Content Placeholder 5"/>
          <p:cNvSpPr>
            <a:spLocks noGrp="1"/>
          </p:cNvSpPr>
          <p:nvPr>
            <p:ph sz="quarter" idx="4"/>
          </p:nvPr>
        </p:nvSpPr>
        <p:spPr>
          <a:xfrm>
            <a:off x="773723" y="1659988"/>
            <a:ext cx="10311859" cy="4512212"/>
          </a:xfrm>
        </p:spPr>
        <p:txBody>
          <a:bodyPr>
            <a:normAutofit fontScale="92500" lnSpcReduction="10000"/>
          </a:bodyPr>
          <a:lstStyle/>
          <a:p>
            <a:r>
              <a:rPr lang="en-US" b="1" dirty="0"/>
              <a:t>Personal Protective Equipment (</a:t>
            </a:r>
            <a:r>
              <a:rPr lang="en-US" b="1" dirty="0" smtClean="0"/>
              <a:t>PPE):</a:t>
            </a:r>
            <a:endParaRPr lang="en-US" sz="2000" b="1" dirty="0"/>
          </a:p>
          <a:p>
            <a:pPr lvl="1"/>
            <a:r>
              <a:rPr lang="en-US" sz="2000" dirty="0"/>
              <a:t>Procure and </a:t>
            </a:r>
            <a:r>
              <a:rPr lang="en-US" sz="2000" dirty="0" smtClean="0"/>
              <a:t>maintain necessary </a:t>
            </a:r>
            <a:r>
              <a:rPr lang="en-US" sz="2000" dirty="0"/>
              <a:t>PPE for approximately 600 employees with ongoing inventory maintenance to ensure that adequate supply is on hand at all </a:t>
            </a:r>
            <a:r>
              <a:rPr lang="en-US" sz="2000" dirty="0" smtClean="0"/>
              <a:t>times. This includes masks, gowns, gloves, antiviral wipes, face shields, etc. </a:t>
            </a:r>
            <a:endParaRPr lang="en-US" sz="2000" dirty="0"/>
          </a:p>
          <a:p>
            <a:pPr lvl="1"/>
            <a:r>
              <a:rPr lang="en-US" sz="2000" dirty="0"/>
              <a:t>There is a shortage of </a:t>
            </a:r>
            <a:r>
              <a:rPr lang="en-US" sz="2000" dirty="0" smtClean="0"/>
              <a:t>several items required for proper infection control, most specifically, antiviral </a:t>
            </a:r>
            <a:r>
              <a:rPr lang="en-US" sz="2000" dirty="0"/>
              <a:t>wipes </a:t>
            </a:r>
            <a:r>
              <a:rPr lang="en-US" sz="2000" dirty="0" smtClean="0"/>
              <a:t>which are of </a:t>
            </a:r>
            <a:r>
              <a:rPr lang="en-US" sz="2000" dirty="0"/>
              <a:t>critical importance in our schools for disinfection procedures. </a:t>
            </a:r>
            <a:endParaRPr lang="en-US" sz="2000" b="1" dirty="0"/>
          </a:p>
          <a:p>
            <a:r>
              <a:rPr lang="en-US" b="1" dirty="0" smtClean="0"/>
              <a:t>Staff Training: </a:t>
            </a:r>
            <a:endParaRPr lang="en-US" dirty="0"/>
          </a:p>
          <a:p>
            <a:pPr lvl="1"/>
            <a:r>
              <a:rPr lang="en-US" sz="2000" dirty="0" smtClean="0">
                <a:solidFill>
                  <a:schemeClr val="tx2"/>
                </a:solidFill>
              </a:rPr>
              <a:t>Develop staff training tools to account for each component of the plan to re-open (i.e. custodial, administrative, classroom staff).  Training of all staff in small groups throughout the summer to ensure proficiency to be completed by 8/11/20.</a:t>
            </a:r>
          </a:p>
          <a:p>
            <a:pPr lvl="1"/>
            <a:r>
              <a:rPr lang="en-US" sz="2000" dirty="0" smtClean="0">
                <a:solidFill>
                  <a:schemeClr val="tx2"/>
                </a:solidFill>
              </a:rPr>
              <a:t>Coordinate training for roughly 600 employees, many of whom </a:t>
            </a:r>
            <a:r>
              <a:rPr lang="en-US" sz="2000" dirty="0">
                <a:solidFill>
                  <a:schemeClr val="tx2"/>
                </a:solidFill>
              </a:rPr>
              <a:t>who are immersed in remote learning on a full time </a:t>
            </a:r>
            <a:r>
              <a:rPr lang="en-US" sz="2000" dirty="0" smtClean="0">
                <a:solidFill>
                  <a:schemeClr val="tx2"/>
                </a:solidFill>
              </a:rPr>
              <a:t>basis.</a:t>
            </a:r>
          </a:p>
          <a:p>
            <a:pPr lvl="1"/>
            <a:r>
              <a:rPr lang="en-US" sz="2000" dirty="0">
                <a:solidFill>
                  <a:schemeClr val="tx2"/>
                </a:solidFill>
              </a:rPr>
              <a:t>We </a:t>
            </a:r>
            <a:r>
              <a:rPr lang="en-US" sz="2000" dirty="0" smtClean="0">
                <a:solidFill>
                  <a:schemeClr val="tx2"/>
                </a:solidFill>
              </a:rPr>
              <a:t>believe that we can be most successful in ensuring staff competence by training </a:t>
            </a:r>
            <a:r>
              <a:rPr lang="en-US" sz="2000" dirty="0">
                <a:solidFill>
                  <a:schemeClr val="tx2"/>
                </a:solidFill>
              </a:rPr>
              <a:t>staff in small groups throughout the </a:t>
            </a:r>
            <a:r>
              <a:rPr lang="en-US" sz="2000" dirty="0" smtClean="0">
                <a:solidFill>
                  <a:schemeClr val="tx2"/>
                </a:solidFill>
              </a:rPr>
              <a:t>summer.  This will allow all staff to practice in real scenarios in each school to ensure proficiency.  Anticipated </a:t>
            </a:r>
            <a:r>
              <a:rPr lang="en-US" sz="2000" dirty="0">
                <a:solidFill>
                  <a:schemeClr val="tx2"/>
                </a:solidFill>
              </a:rPr>
              <a:t>completion date </a:t>
            </a:r>
            <a:r>
              <a:rPr lang="en-US" sz="2000" dirty="0" smtClean="0">
                <a:solidFill>
                  <a:schemeClr val="tx2"/>
                </a:solidFill>
              </a:rPr>
              <a:t>8/11/2020.</a:t>
            </a:r>
          </a:p>
          <a:p>
            <a:endParaRPr lang="en-US" dirty="0"/>
          </a:p>
        </p:txBody>
      </p:sp>
      <p:pic>
        <p:nvPicPr>
          <p:cNvPr id="4" name="Picture 2" descr="Brookville Cen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4900" y="1"/>
            <a:ext cx="3371850" cy="84908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254033" y="803830"/>
            <a:ext cx="3461657" cy="369332"/>
          </a:xfrm>
          <a:prstGeom prst="rect">
            <a:avLst/>
          </a:prstGeom>
          <a:noFill/>
        </p:spPr>
        <p:txBody>
          <a:bodyPr wrap="square" rtlCol="0">
            <a:spAutoFit/>
          </a:bodyPr>
          <a:lstStyle/>
          <a:p>
            <a:r>
              <a:rPr lang="en-US" dirty="0"/>
              <a:t>Next steps</a:t>
            </a:r>
          </a:p>
        </p:txBody>
      </p:sp>
    </p:spTree>
    <p:extLst>
      <p:ext uri="{BB962C8B-B14F-4D97-AF65-F5344CB8AC3E}">
        <p14:creationId xmlns:p14="http://schemas.microsoft.com/office/powerpoint/2010/main" val="1924446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27463" y="1212314"/>
            <a:ext cx="10175966" cy="5509200"/>
          </a:xfrm>
          <a:prstGeom prst="rect">
            <a:avLst/>
          </a:prstGeom>
          <a:noFill/>
        </p:spPr>
        <p:txBody>
          <a:bodyPr wrap="square" rtlCol="0">
            <a:spAutoFit/>
          </a:bodyPr>
          <a:lstStyle/>
          <a:p>
            <a:endParaRPr lang="en-US" sz="1600" dirty="0" smtClean="0"/>
          </a:p>
          <a:p>
            <a:pPr algn="ctr"/>
            <a:r>
              <a:rPr lang="en-US" sz="2000" dirty="0" smtClean="0"/>
              <a:t>Throughout </a:t>
            </a:r>
            <a:r>
              <a:rPr lang="en-US" sz="2000" dirty="0"/>
              <a:t>the pandemic, we have offered offer a variety of learning tools including live classroom and </a:t>
            </a:r>
            <a:r>
              <a:rPr lang="en-US" sz="2000" dirty="0" smtClean="0"/>
              <a:t>tele-therapy </a:t>
            </a:r>
            <a:r>
              <a:rPr lang="en-US" sz="2000" dirty="0"/>
              <a:t>sessions through ZOOM, Face time, Class DOJO, Google Classroom and Microsoft Teams. Upon request, services have been delivered via telephone and or e-mail, as we remain committed to meeting each child’s individualized needs. </a:t>
            </a:r>
          </a:p>
          <a:p>
            <a:pPr algn="ctr"/>
            <a:endParaRPr lang="en-US" sz="2000" dirty="0"/>
          </a:p>
          <a:p>
            <a:pPr algn="ctr"/>
            <a:r>
              <a:rPr lang="en-US" sz="2000" b="1" dirty="0"/>
              <a:t>BCCS will continue to provide services through the remote learning model this summer while diligently working on a safe re-opening plan for September that will include a hybrid-model of in-person and remote education</a:t>
            </a:r>
            <a:r>
              <a:rPr lang="en-US" sz="2000" b="1" dirty="0" smtClean="0"/>
              <a:t>.</a:t>
            </a:r>
            <a:endParaRPr lang="en-US" sz="2000" dirty="0"/>
          </a:p>
          <a:p>
            <a:pPr algn="ctr"/>
            <a:endParaRPr lang="en-US" sz="2000" dirty="0"/>
          </a:p>
          <a:p>
            <a:pPr algn="ctr"/>
            <a:r>
              <a:rPr lang="en-US" sz="2000" dirty="0"/>
              <a:t>Thank you for your partnership in enabling BCCS to provide high-quality Special Education services to your children during this challenging time. </a:t>
            </a:r>
            <a:endParaRPr lang="en-US" sz="2000" dirty="0" smtClean="0"/>
          </a:p>
          <a:p>
            <a:endParaRPr lang="en-US" sz="1600" b="1" dirty="0"/>
          </a:p>
          <a:p>
            <a:pPr algn="ctr"/>
            <a:r>
              <a:rPr lang="en-US" sz="1600" b="1" i="1" dirty="0"/>
              <a:t>We hope that this presentation helps you to understand the process for re-opening and the decisions that we have made</a:t>
            </a:r>
            <a:r>
              <a:rPr lang="en-US" sz="1600" b="1" i="1" dirty="0" smtClean="0"/>
              <a:t>.</a:t>
            </a:r>
            <a:r>
              <a:rPr lang="en-US" sz="1600" b="1" i="1" dirty="0"/>
              <a:t> We miss all of the children and can’t wait for them to fill our classrooms with joy once again. </a:t>
            </a:r>
          </a:p>
          <a:p>
            <a:pPr algn="ctr"/>
            <a:endParaRPr lang="en-US" sz="1600" dirty="0"/>
          </a:p>
          <a:p>
            <a:endParaRPr lang="en-US" sz="1600" dirty="0"/>
          </a:p>
        </p:txBody>
      </p:sp>
      <p:pic>
        <p:nvPicPr>
          <p:cNvPr id="3074" name="Picture 2" descr="Brookville Cen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4900" y="326488"/>
            <a:ext cx="3371850" cy="885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0910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27463" y="1212314"/>
            <a:ext cx="10175966" cy="3877985"/>
          </a:xfrm>
          <a:prstGeom prst="rect">
            <a:avLst/>
          </a:prstGeom>
          <a:noFill/>
        </p:spPr>
        <p:txBody>
          <a:bodyPr wrap="square" rtlCol="0">
            <a:spAutoFit/>
          </a:bodyPr>
          <a:lstStyle/>
          <a:p>
            <a:pPr algn="ctr"/>
            <a:endParaRPr lang="en-US" sz="2400" dirty="0" smtClean="0"/>
          </a:p>
          <a:p>
            <a:pPr algn="ctr"/>
            <a:endParaRPr lang="en-US" sz="5400" dirty="0"/>
          </a:p>
          <a:p>
            <a:pPr algn="ctr"/>
            <a:r>
              <a:rPr lang="en-US" sz="2800" dirty="0" smtClean="0"/>
              <a:t>A Question &amp; Answer session followed each presentation.</a:t>
            </a:r>
          </a:p>
          <a:p>
            <a:pPr algn="ctr"/>
            <a:r>
              <a:rPr lang="en-US" sz="2800" dirty="0" smtClean="0">
                <a:solidFill>
                  <a:srgbClr val="C00000"/>
                </a:solidFill>
                <a:hlinkClick r:id="rId2"/>
              </a:rPr>
              <a:t>Please follow this link</a:t>
            </a:r>
            <a:r>
              <a:rPr lang="en-US" sz="2800" dirty="0" smtClean="0">
                <a:solidFill>
                  <a:srgbClr val="C00000"/>
                </a:solidFill>
              </a:rPr>
              <a:t> </a:t>
            </a:r>
            <a:r>
              <a:rPr lang="en-US" sz="2800" dirty="0" smtClean="0">
                <a:solidFill>
                  <a:srgbClr val="C00000"/>
                </a:solidFill>
                <a:hlinkClick r:id="rId3" action="ppaction://hlinkfile"/>
              </a:rPr>
              <a:t/>
            </a:r>
            <a:br>
              <a:rPr lang="en-US" sz="2800" dirty="0" smtClean="0">
                <a:solidFill>
                  <a:srgbClr val="C00000"/>
                </a:solidFill>
                <a:hlinkClick r:id="rId3" action="ppaction://hlinkfile"/>
              </a:rPr>
            </a:br>
            <a:r>
              <a:rPr lang="en-US" sz="2800" dirty="0" smtClean="0"/>
              <a:t>to review the FAQ’s for each school.</a:t>
            </a:r>
            <a:br>
              <a:rPr lang="en-US" sz="2800" dirty="0" smtClean="0"/>
            </a:br>
            <a:endParaRPr lang="en-US" sz="2800" dirty="0" smtClean="0"/>
          </a:p>
          <a:p>
            <a:pPr algn="ctr"/>
            <a:r>
              <a:rPr lang="en-US" sz="2800" dirty="0" smtClean="0"/>
              <a:t>If you have any questions or concerns, please do not hesitate to reach out to your school’s administration  </a:t>
            </a:r>
          </a:p>
        </p:txBody>
      </p:sp>
      <p:pic>
        <p:nvPicPr>
          <p:cNvPr id="3074" name="Picture 2" descr="Brookville Cent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4900" y="326488"/>
            <a:ext cx="3371850" cy="885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8438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979714" y="1371600"/>
            <a:ext cx="10175966" cy="5486400"/>
          </a:xfrm>
        </p:spPr>
        <p:txBody>
          <a:bodyPr>
            <a:noAutofit/>
          </a:bodyPr>
          <a:lstStyle/>
          <a:p>
            <a:pPr marL="0" indent="0" algn="ctr">
              <a:buNone/>
            </a:pPr>
            <a:endParaRPr lang="en-US" sz="1600" b="1" dirty="0"/>
          </a:p>
          <a:p>
            <a:pPr marL="0" indent="0" algn="ctr">
              <a:spcBef>
                <a:spcPts val="0"/>
              </a:spcBef>
              <a:buNone/>
            </a:pPr>
            <a:endParaRPr lang="en-US" sz="2400" b="1" dirty="0" smtClean="0"/>
          </a:p>
          <a:p>
            <a:pPr marL="0" indent="0" algn="ctr">
              <a:spcBef>
                <a:spcPts val="0"/>
              </a:spcBef>
              <a:buNone/>
            </a:pPr>
            <a:r>
              <a:rPr lang="en-US" sz="2400" b="1" dirty="0" smtClean="0"/>
              <a:t>Thank you for joining us for today’s Town Hall Meeting.</a:t>
            </a:r>
          </a:p>
          <a:p>
            <a:pPr marL="0" indent="0" algn="ctr">
              <a:spcBef>
                <a:spcPts val="0"/>
              </a:spcBef>
              <a:buNone/>
            </a:pPr>
            <a:endParaRPr lang="en-US" sz="2400" b="1" dirty="0" smtClean="0"/>
          </a:p>
          <a:p>
            <a:pPr marL="0" indent="0" algn="ctr">
              <a:spcBef>
                <a:spcPts val="0"/>
              </a:spcBef>
              <a:buNone/>
            </a:pPr>
            <a:r>
              <a:rPr lang="en-US" sz="2400" b="1" dirty="0" smtClean="0"/>
              <a:t>We are glad that you can join us.</a:t>
            </a:r>
          </a:p>
          <a:p>
            <a:pPr marL="0" indent="0" algn="ctr">
              <a:spcBef>
                <a:spcPts val="0"/>
              </a:spcBef>
              <a:buNone/>
            </a:pPr>
            <a:endParaRPr lang="en-US" sz="2400" b="1" dirty="0"/>
          </a:p>
          <a:p>
            <a:pPr marL="0" indent="0" algn="ctr">
              <a:spcBef>
                <a:spcPts val="0"/>
              </a:spcBef>
              <a:buNone/>
            </a:pPr>
            <a:r>
              <a:rPr lang="en-US" sz="2400" b="1" dirty="0" smtClean="0"/>
              <a:t>During the presentation, please use Zoom’s “Q&amp;A” feature at the bottom of your screen to submit any questions that you may have.</a:t>
            </a:r>
          </a:p>
          <a:p>
            <a:pPr marL="0" indent="0" algn="ctr">
              <a:spcBef>
                <a:spcPts val="0"/>
              </a:spcBef>
              <a:buNone/>
            </a:pPr>
            <a:endParaRPr lang="en-US" sz="2400" b="1" dirty="0" smtClean="0"/>
          </a:p>
          <a:p>
            <a:pPr marL="0" indent="0" algn="ctr">
              <a:spcBef>
                <a:spcPts val="0"/>
              </a:spcBef>
              <a:buNone/>
            </a:pPr>
            <a:r>
              <a:rPr lang="en-US" sz="2400" b="1" dirty="0" smtClean="0"/>
              <a:t>We will do our best to respond to questions in the time permitted.</a:t>
            </a:r>
          </a:p>
          <a:p>
            <a:pPr marL="0" indent="0" algn="ctr">
              <a:spcBef>
                <a:spcPts val="0"/>
              </a:spcBef>
              <a:buNone/>
            </a:pPr>
            <a:endParaRPr lang="en-US" sz="2400" b="1" dirty="0" smtClean="0"/>
          </a:p>
          <a:p>
            <a:pPr marL="0" indent="0" algn="ctr">
              <a:spcBef>
                <a:spcPts val="0"/>
              </a:spcBef>
              <a:buNone/>
            </a:pPr>
            <a:r>
              <a:rPr lang="en-US" sz="2400" b="1" dirty="0" smtClean="0"/>
              <a:t>Thank you.</a:t>
            </a:r>
            <a:endParaRPr lang="en-US" sz="2400" b="1" dirty="0"/>
          </a:p>
        </p:txBody>
      </p:sp>
      <p:pic>
        <p:nvPicPr>
          <p:cNvPr id="4098" name="Picture 2" descr="Brookville Cen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4900" y="70338"/>
            <a:ext cx="3371850" cy="885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4255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979714" y="1371600"/>
            <a:ext cx="10175966" cy="5486400"/>
          </a:xfrm>
        </p:spPr>
        <p:txBody>
          <a:bodyPr>
            <a:noAutofit/>
          </a:bodyPr>
          <a:lstStyle/>
          <a:p>
            <a:pPr marL="0" indent="0" algn="ctr">
              <a:buNone/>
            </a:pPr>
            <a:r>
              <a:rPr lang="en-US" sz="1600" b="1" dirty="0" smtClean="0"/>
              <a:t>We hope that this presentation finds you and your families well. The beginning of this year marked the start of uncertain times for all of us as the COVID-19 virus spread quickly on Long Island, changing much of how we all live our daily lives. </a:t>
            </a:r>
          </a:p>
          <a:p>
            <a:pPr marL="0" indent="0" algn="ctr">
              <a:buNone/>
            </a:pPr>
            <a:r>
              <a:rPr lang="en-US" sz="1600" b="1" dirty="0" smtClean="0"/>
              <a:t>One of those changes, of course, was the announcement of extended school closures and an immediate transition to remote learning for students</a:t>
            </a:r>
            <a:r>
              <a:rPr lang="en-US" sz="1600" b="1" dirty="0"/>
              <a:t>. </a:t>
            </a:r>
            <a:r>
              <a:rPr lang="en-US" sz="1600" b="1" dirty="0" smtClean="0"/>
              <a:t>The </a:t>
            </a:r>
            <a:r>
              <a:rPr lang="en-US" sz="1600" b="1" dirty="0"/>
              <a:t>BCCS team </a:t>
            </a:r>
            <a:r>
              <a:rPr lang="en-US" sz="1600" b="1" dirty="0" smtClean="0"/>
              <a:t>quickly designed and implemented a </a:t>
            </a:r>
            <a:r>
              <a:rPr lang="en-US" sz="1600" b="1" dirty="0"/>
              <a:t>Remote Learning Plan </a:t>
            </a:r>
            <a:r>
              <a:rPr lang="en-US" sz="1600" b="1" dirty="0" smtClean="0"/>
              <a:t>to deliver IEP </a:t>
            </a:r>
            <a:r>
              <a:rPr lang="en-US" sz="1600" b="1" dirty="0"/>
              <a:t>mandated services to our students, coordinating with each family </a:t>
            </a:r>
            <a:r>
              <a:rPr lang="en-US" sz="1600" b="1" dirty="0" smtClean="0"/>
              <a:t>to </a:t>
            </a:r>
            <a:r>
              <a:rPr lang="en-US" sz="1600" b="1" dirty="0"/>
              <a:t>design </a:t>
            </a:r>
            <a:r>
              <a:rPr lang="en-US" sz="1600" b="1" dirty="0" smtClean="0"/>
              <a:t>an individualized </a:t>
            </a:r>
            <a:r>
              <a:rPr lang="en-US" sz="1600" b="1" dirty="0"/>
              <a:t>Remote Learning </a:t>
            </a:r>
            <a:r>
              <a:rPr lang="en-US" sz="1600" b="1" dirty="0" smtClean="0"/>
              <a:t>Plan, ensuring continuity </a:t>
            </a:r>
            <a:r>
              <a:rPr lang="en-US" sz="1600" b="1" dirty="0"/>
              <a:t>of </a:t>
            </a:r>
            <a:r>
              <a:rPr lang="en-US" sz="1600" b="1" dirty="0" smtClean="0"/>
              <a:t>learning during this school closure. </a:t>
            </a:r>
            <a:endParaRPr lang="en-US" sz="1600" b="1" dirty="0"/>
          </a:p>
          <a:p>
            <a:pPr marL="0" indent="0" algn="ctr">
              <a:buNone/>
            </a:pPr>
            <a:r>
              <a:rPr lang="en-US" sz="1600" b="1" dirty="0" smtClean="0"/>
              <a:t>On June 4</a:t>
            </a:r>
            <a:r>
              <a:rPr lang="en-US" sz="1600" b="1" baseline="30000" dirty="0" smtClean="0"/>
              <a:t>th</a:t>
            </a:r>
            <a:r>
              <a:rPr lang="en-US" sz="1600" b="1" dirty="0" smtClean="0"/>
              <a:t>, the Governor announced that</a:t>
            </a:r>
            <a:r>
              <a:rPr lang="en-US" sz="1600" b="1" dirty="0"/>
              <a:t> that Special </a:t>
            </a:r>
            <a:r>
              <a:rPr lang="en-US" sz="1600" b="1" dirty="0" smtClean="0"/>
              <a:t>Education </a:t>
            </a:r>
            <a:r>
              <a:rPr lang="en-US" sz="1600" b="1" dirty="0"/>
              <a:t>services and instruction may be provided in- person for the summer term in school </a:t>
            </a:r>
            <a:r>
              <a:rPr lang="en-US" sz="1600" b="1" dirty="0" smtClean="0"/>
              <a:t>districts. The requirements to do so are extensive and while planning is well underway, we will review some of the challenges that we have encountered thus far that have delayed our return to in-person learning. </a:t>
            </a:r>
          </a:p>
          <a:p>
            <a:pPr marL="0" indent="0" algn="ctr">
              <a:buNone/>
            </a:pPr>
            <a:r>
              <a:rPr lang="en-US" sz="1600" b="1" dirty="0" smtClean="0"/>
              <a:t>The health and safety of our students and staff must always be at the core of our decision making. This belief has brought us to the realization that there is not adequate time to meet all of the required criteria in time for safe summer learning. </a:t>
            </a:r>
          </a:p>
          <a:p>
            <a:pPr marL="0" indent="0" algn="ctr">
              <a:buNone/>
            </a:pPr>
            <a:r>
              <a:rPr lang="en-US" sz="1600" b="1" dirty="0" smtClean="0"/>
              <a:t>We take very seriously the hardship that closure has already had on students and their families. </a:t>
            </a:r>
            <a:r>
              <a:rPr lang="en-US" sz="1600" b="1" dirty="0"/>
              <a:t>W</a:t>
            </a:r>
            <a:r>
              <a:rPr lang="en-US" sz="1600" b="1" dirty="0" smtClean="0"/>
              <a:t>e hear that children's’ growth has been stunted and that regression has happened which is heartbreaking. It directly contradicts our mission and our goal each and every day.</a:t>
            </a:r>
          </a:p>
          <a:p>
            <a:pPr marL="0" indent="0" algn="ctr">
              <a:buNone/>
            </a:pPr>
            <a:r>
              <a:rPr lang="en-US" sz="1600" b="1" dirty="0" smtClean="0"/>
              <a:t>In the end, we simply believe that the risk to our student’s health and lives is simply greater than any other risk at this time. </a:t>
            </a:r>
            <a:endParaRPr lang="en-US" sz="1600" b="1" dirty="0"/>
          </a:p>
        </p:txBody>
      </p:sp>
      <p:pic>
        <p:nvPicPr>
          <p:cNvPr id="4098" name="Picture 2" descr="Brookville Cen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4900" y="70338"/>
            <a:ext cx="3371850" cy="885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5881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979714" y="1619794"/>
            <a:ext cx="10175966" cy="5238206"/>
          </a:xfrm>
        </p:spPr>
        <p:txBody>
          <a:bodyPr>
            <a:noAutofit/>
          </a:bodyPr>
          <a:lstStyle/>
          <a:p>
            <a:r>
              <a:rPr lang="en-US" sz="1800" dirty="0" smtClean="0"/>
              <a:t>6/5/20: Executive </a:t>
            </a:r>
            <a:r>
              <a:rPr lang="en-US" sz="1800" dirty="0"/>
              <a:t>Order 202.37 was issued by Governor Cuomo, stating that Special education services and instruction may be provided in- person for the summer term in school districts with only 3 week’s to prepare. </a:t>
            </a:r>
            <a:endParaRPr lang="en-US" sz="1800" dirty="0" smtClean="0"/>
          </a:p>
          <a:p>
            <a:r>
              <a:rPr lang="en-US" sz="1800" dirty="0" smtClean="0"/>
              <a:t>6/8/20</a:t>
            </a:r>
            <a:r>
              <a:rPr lang="en-US" sz="1800" dirty="0"/>
              <a:t>:  DOH </a:t>
            </a:r>
            <a:r>
              <a:rPr lang="en-US" sz="1800" dirty="0" smtClean="0"/>
              <a:t>issued Interim </a:t>
            </a:r>
            <a:r>
              <a:rPr lang="en-US" sz="1800" dirty="0"/>
              <a:t>Guidance for Child Care and Day Camp Programs during COVID-19 Public Health Emergency</a:t>
            </a:r>
          </a:p>
          <a:p>
            <a:r>
              <a:rPr lang="en-US" sz="1800" dirty="0"/>
              <a:t>6/8/20:   DOH </a:t>
            </a:r>
            <a:r>
              <a:rPr lang="en-US" sz="1800" dirty="0" smtClean="0"/>
              <a:t>issued Interim </a:t>
            </a:r>
            <a:r>
              <a:rPr lang="en-US" sz="1800" dirty="0"/>
              <a:t>Advisory for in-person Special Education Services and Instructions during the COVID-19 Public Health </a:t>
            </a:r>
            <a:r>
              <a:rPr lang="en-US" sz="1800" dirty="0" smtClean="0"/>
              <a:t>Emergency</a:t>
            </a:r>
            <a:endParaRPr lang="en-US" sz="1800" dirty="0"/>
          </a:p>
          <a:p>
            <a:r>
              <a:rPr lang="en-US" sz="1800" dirty="0"/>
              <a:t>6/20/20:  SED </a:t>
            </a:r>
            <a:r>
              <a:rPr lang="en-US" sz="1800" dirty="0" smtClean="0"/>
              <a:t>issued FAQ </a:t>
            </a:r>
            <a:r>
              <a:rPr lang="en-US" sz="1800" dirty="0"/>
              <a:t>Provision of Services to students with disabilities during Statewide School Closure, basically states that you need to comply with all DOH guidelines.</a:t>
            </a:r>
          </a:p>
          <a:p>
            <a:r>
              <a:rPr lang="en-US" sz="1800" dirty="0"/>
              <a:t>6/23/20:  OCFS conducted webinar clarifying DOH </a:t>
            </a:r>
            <a:r>
              <a:rPr lang="en-US" sz="1800" dirty="0" smtClean="0"/>
              <a:t>guidance.  Each Director in attendance.</a:t>
            </a:r>
            <a:r>
              <a:rPr lang="en-US" sz="1800" dirty="0"/>
              <a:t>           </a:t>
            </a:r>
          </a:p>
          <a:p>
            <a:r>
              <a:rPr lang="en-US" sz="1800" dirty="0"/>
              <a:t>In summary, SED and OCFS have not put out specific regulatory guidance regarding the opening, but refer providers to DOH guidance received on </a:t>
            </a:r>
            <a:r>
              <a:rPr lang="en-US" sz="1800" dirty="0" smtClean="0"/>
              <a:t>6/8/2020</a:t>
            </a:r>
          </a:p>
          <a:p>
            <a:r>
              <a:rPr lang="en-US" sz="1800" dirty="0" smtClean="0"/>
              <a:t>SED has established Regional Task Force meetings that have begun meet with an intent to provide further guidance on reopening plans in the future.</a:t>
            </a:r>
            <a:endParaRPr lang="en-US" sz="1800" dirty="0"/>
          </a:p>
        </p:txBody>
      </p:sp>
      <p:pic>
        <p:nvPicPr>
          <p:cNvPr id="4098" name="Picture 2" descr="Brookville Cen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4900" y="70338"/>
            <a:ext cx="3371850" cy="88582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6270171" y="418011"/>
            <a:ext cx="4702629" cy="646331"/>
          </a:xfrm>
          <a:prstGeom prst="rect">
            <a:avLst/>
          </a:prstGeom>
          <a:noFill/>
        </p:spPr>
        <p:txBody>
          <a:bodyPr wrap="square" rtlCol="0">
            <a:spAutoFit/>
          </a:bodyPr>
          <a:lstStyle/>
          <a:p>
            <a:pPr algn="r"/>
            <a:r>
              <a:rPr lang="en-US" sz="3600" dirty="0" smtClean="0"/>
              <a:t>Timeline</a:t>
            </a:r>
            <a:endParaRPr lang="en-US" sz="3600" dirty="0"/>
          </a:p>
        </p:txBody>
      </p:sp>
    </p:spTree>
    <p:extLst>
      <p:ext uri="{BB962C8B-B14F-4D97-AF65-F5344CB8AC3E}">
        <p14:creationId xmlns:p14="http://schemas.microsoft.com/office/powerpoint/2010/main" val="3507493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b="1" dirty="0" smtClean="0"/>
              <a:t>Prior to Opening</a:t>
            </a:r>
            <a:endParaRPr lang="en-US" b="1" dirty="0"/>
          </a:p>
        </p:txBody>
      </p:sp>
      <p:pic>
        <p:nvPicPr>
          <p:cNvPr id="4" name="Picture 2" descr="Brookville Cen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4900" y="0"/>
            <a:ext cx="3371850" cy="88582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104900" y="1397727"/>
            <a:ext cx="10076904" cy="5262979"/>
          </a:xfrm>
          <a:prstGeom prst="rect">
            <a:avLst/>
          </a:prstGeom>
          <a:noFill/>
        </p:spPr>
        <p:txBody>
          <a:bodyPr wrap="square" rtlCol="0">
            <a:spAutoFit/>
          </a:bodyPr>
          <a:lstStyle/>
          <a:p>
            <a:r>
              <a:rPr lang="en-US" sz="2400" dirty="0" smtClean="0"/>
              <a:t>All programs and staff need to be confident that they can adhere to all Federal and State guidance related to mitigation strategies, prevention and communication. We must establish a communication </a:t>
            </a:r>
            <a:r>
              <a:rPr lang="en-US" sz="2400" dirty="0"/>
              <a:t>system with all stakeholders and local health authorities regarding scope of in person services, and present </a:t>
            </a:r>
            <a:r>
              <a:rPr lang="en-US" sz="2400" dirty="0" smtClean="0"/>
              <a:t>our finalized </a:t>
            </a:r>
            <a:r>
              <a:rPr lang="en-US" sz="2400" dirty="0"/>
              <a:t>DOH work plan to OCFS for approval.  </a:t>
            </a:r>
            <a:endParaRPr lang="en-US" sz="2400" dirty="0" smtClean="0"/>
          </a:p>
          <a:p>
            <a:endParaRPr lang="en-US" sz="2400" dirty="0"/>
          </a:p>
          <a:p>
            <a:r>
              <a:rPr lang="en-US" sz="2400" dirty="0" smtClean="0"/>
              <a:t>We would like to outline some of the required components of </a:t>
            </a:r>
            <a:r>
              <a:rPr lang="en-US" sz="2400" dirty="0"/>
              <a:t>o</a:t>
            </a:r>
            <a:r>
              <a:rPr lang="en-US" sz="2400" dirty="0" smtClean="0"/>
              <a:t>ur plan for you here so that you are aware of the safety measures that will be in place when your child returns to in-person learning. </a:t>
            </a:r>
          </a:p>
          <a:p>
            <a:endParaRPr lang="en-US" sz="2400" dirty="0"/>
          </a:p>
          <a:p>
            <a:r>
              <a:rPr lang="en-US" sz="2400" dirty="0" smtClean="0"/>
              <a:t>We also feel that it is important that you understand that preparing these measures, obtaining the needed materials and redesigning our buildings is no small feat. It takes time to be done properly and effectively to ensure everyone’s safety. </a:t>
            </a:r>
            <a:endParaRPr lang="en-US" sz="2400" dirty="0"/>
          </a:p>
        </p:txBody>
      </p:sp>
    </p:spTree>
    <p:extLst>
      <p:ext uri="{BB962C8B-B14F-4D97-AF65-F5344CB8AC3E}">
        <p14:creationId xmlns:p14="http://schemas.microsoft.com/office/powerpoint/2010/main" val="4224509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Brookville Cen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4900" y="326488"/>
            <a:ext cx="3371850" cy="88582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6074228" y="769400"/>
            <a:ext cx="5016138" cy="523220"/>
          </a:xfrm>
          <a:prstGeom prst="rect">
            <a:avLst/>
          </a:prstGeom>
          <a:noFill/>
        </p:spPr>
        <p:txBody>
          <a:bodyPr wrap="square" rtlCol="0">
            <a:spAutoFit/>
          </a:bodyPr>
          <a:lstStyle/>
          <a:p>
            <a:pPr algn="r"/>
            <a:r>
              <a:rPr lang="en-US" sz="2800" dirty="0" smtClean="0"/>
              <a:t>Program Census </a:t>
            </a:r>
            <a:endParaRPr lang="en-US" sz="2800" dirty="0"/>
          </a:p>
        </p:txBody>
      </p:sp>
      <p:graphicFrame>
        <p:nvGraphicFramePr>
          <p:cNvPr id="4" name="Table 3"/>
          <p:cNvGraphicFramePr>
            <a:graphicFrameLocks noGrp="1"/>
          </p:cNvGraphicFramePr>
          <p:nvPr>
            <p:extLst>
              <p:ext uri="{D42A27DB-BD31-4B8C-83A1-F6EECF244321}">
                <p14:modId xmlns:p14="http://schemas.microsoft.com/office/powerpoint/2010/main" val="1823601955"/>
              </p:ext>
            </p:extLst>
          </p:nvPr>
        </p:nvGraphicFramePr>
        <p:xfrm>
          <a:off x="1104900" y="1600200"/>
          <a:ext cx="9985468" cy="4408712"/>
        </p:xfrm>
        <a:graphic>
          <a:graphicData uri="http://schemas.openxmlformats.org/drawingml/2006/table">
            <a:tbl>
              <a:tblPr firstRow="1" bandRow="1">
                <a:tableStyleId>{5C22544A-7EE6-4342-B048-85BDC9FD1C3A}</a:tableStyleId>
              </a:tblPr>
              <a:tblGrid>
                <a:gridCol w="2496367">
                  <a:extLst>
                    <a:ext uri="{9D8B030D-6E8A-4147-A177-3AD203B41FA5}">
                      <a16:colId xmlns:a16="http://schemas.microsoft.com/office/drawing/2014/main" xmlns="" val="1748232779"/>
                    </a:ext>
                  </a:extLst>
                </a:gridCol>
                <a:gridCol w="2496367">
                  <a:extLst>
                    <a:ext uri="{9D8B030D-6E8A-4147-A177-3AD203B41FA5}">
                      <a16:colId xmlns:a16="http://schemas.microsoft.com/office/drawing/2014/main" xmlns="" val="1258118819"/>
                    </a:ext>
                  </a:extLst>
                </a:gridCol>
                <a:gridCol w="2496367">
                  <a:extLst>
                    <a:ext uri="{9D8B030D-6E8A-4147-A177-3AD203B41FA5}">
                      <a16:colId xmlns:a16="http://schemas.microsoft.com/office/drawing/2014/main" xmlns="" val="1584430269"/>
                    </a:ext>
                  </a:extLst>
                </a:gridCol>
                <a:gridCol w="2496367">
                  <a:extLst>
                    <a:ext uri="{9D8B030D-6E8A-4147-A177-3AD203B41FA5}">
                      <a16:colId xmlns:a16="http://schemas.microsoft.com/office/drawing/2014/main" xmlns="" val="2282352393"/>
                    </a:ext>
                  </a:extLst>
                </a:gridCol>
              </a:tblGrid>
              <a:tr h="629816">
                <a:tc>
                  <a:txBody>
                    <a:bodyPr/>
                    <a:lstStyle/>
                    <a:p>
                      <a:pPr algn="ctr"/>
                      <a:r>
                        <a:rPr lang="en-US" dirty="0" smtClean="0"/>
                        <a:t>Program</a:t>
                      </a:r>
                      <a:endParaRPr lang="en-US" dirty="0"/>
                    </a:p>
                  </a:txBody>
                  <a:tcPr>
                    <a:solidFill>
                      <a:schemeClr val="accent5">
                        <a:lumMod val="60000"/>
                        <a:lumOff val="40000"/>
                      </a:schemeClr>
                    </a:solidFill>
                  </a:tcPr>
                </a:tc>
                <a:tc>
                  <a:txBody>
                    <a:bodyPr/>
                    <a:lstStyle/>
                    <a:p>
                      <a:pPr algn="ctr"/>
                      <a:r>
                        <a:rPr lang="en-US" dirty="0" smtClean="0"/>
                        <a:t>Staff Total</a:t>
                      </a:r>
                      <a:endParaRPr lang="en-US" dirty="0"/>
                    </a:p>
                  </a:txBody>
                  <a:tcPr>
                    <a:solidFill>
                      <a:schemeClr val="accent5">
                        <a:lumMod val="60000"/>
                        <a:lumOff val="40000"/>
                      </a:schemeClr>
                    </a:solidFill>
                  </a:tcPr>
                </a:tc>
                <a:tc>
                  <a:txBody>
                    <a:bodyPr/>
                    <a:lstStyle/>
                    <a:p>
                      <a:pPr algn="ctr"/>
                      <a:r>
                        <a:rPr lang="en-US" dirty="0" smtClean="0"/>
                        <a:t>Classroom</a:t>
                      </a:r>
                      <a:r>
                        <a:rPr lang="en-US" baseline="0" dirty="0" smtClean="0"/>
                        <a:t> Total</a:t>
                      </a:r>
                      <a:endParaRPr lang="en-US" dirty="0"/>
                    </a:p>
                  </a:txBody>
                  <a:tcPr>
                    <a:solidFill>
                      <a:schemeClr val="accent5">
                        <a:lumMod val="60000"/>
                        <a:lumOff val="40000"/>
                      </a:schemeClr>
                    </a:solidFill>
                  </a:tcPr>
                </a:tc>
                <a:tc>
                  <a:txBody>
                    <a:bodyPr/>
                    <a:lstStyle/>
                    <a:p>
                      <a:pPr algn="ctr"/>
                      <a:r>
                        <a:rPr lang="en-US" dirty="0" smtClean="0"/>
                        <a:t>Student</a:t>
                      </a:r>
                      <a:r>
                        <a:rPr lang="en-US" baseline="0" dirty="0" smtClean="0"/>
                        <a:t> Total</a:t>
                      </a:r>
                      <a:endParaRPr lang="en-US" dirty="0"/>
                    </a:p>
                  </a:txBody>
                  <a:tcPr>
                    <a:solidFill>
                      <a:schemeClr val="accent5">
                        <a:lumMod val="60000"/>
                        <a:lumOff val="40000"/>
                      </a:schemeClr>
                    </a:solidFill>
                  </a:tcPr>
                </a:tc>
                <a:extLst>
                  <a:ext uri="{0D108BD9-81ED-4DB2-BD59-A6C34878D82A}">
                    <a16:rowId xmlns:a16="http://schemas.microsoft.com/office/drawing/2014/main" xmlns="" val="2285822529"/>
                  </a:ext>
                </a:extLst>
              </a:tr>
              <a:tr h="629816">
                <a:tc>
                  <a:txBody>
                    <a:bodyPr/>
                    <a:lstStyle/>
                    <a:p>
                      <a:r>
                        <a:rPr lang="en-US" dirty="0" smtClean="0"/>
                        <a:t>Marcus</a:t>
                      </a:r>
                      <a:endParaRPr lang="en-US" dirty="0"/>
                    </a:p>
                  </a:txBody>
                  <a:tcPr>
                    <a:solidFill>
                      <a:schemeClr val="accent5">
                        <a:lumMod val="40000"/>
                        <a:lumOff val="60000"/>
                      </a:schemeClr>
                    </a:solidFill>
                  </a:tcPr>
                </a:tc>
                <a:tc>
                  <a:txBody>
                    <a:bodyPr/>
                    <a:lstStyle/>
                    <a:p>
                      <a:pPr algn="ctr"/>
                      <a:r>
                        <a:rPr lang="en-US" dirty="0" smtClean="0"/>
                        <a:t>200</a:t>
                      </a:r>
                      <a:endParaRPr lang="en-US" dirty="0"/>
                    </a:p>
                  </a:txBody>
                  <a:tcPr>
                    <a:solidFill>
                      <a:schemeClr val="accent5">
                        <a:lumMod val="40000"/>
                        <a:lumOff val="60000"/>
                      </a:schemeClr>
                    </a:solidFill>
                  </a:tcPr>
                </a:tc>
                <a:tc>
                  <a:txBody>
                    <a:bodyPr/>
                    <a:lstStyle/>
                    <a:p>
                      <a:pPr algn="ctr"/>
                      <a:r>
                        <a:rPr lang="en-US" dirty="0" smtClean="0"/>
                        <a:t>25</a:t>
                      </a:r>
                      <a:endParaRPr lang="en-US" dirty="0"/>
                    </a:p>
                  </a:txBody>
                  <a:tcPr>
                    <a:solidFill>
                      <a:schemeClr val="accent5">
                        <a:lumMod val="40000"/>
                        <a:lumOff val="60000"/>
                      </a:schemeClr>
                    </a:solidFill>
                  </a:tcPr>
                </a:tc>
                <a:tc>
                  <a:txBody>
                    <a:bodyPr/>
                    <a:lstStyle/>
                    <a:p>
                      <a:pPr algn="ctr"/>
                      <a:r>
                        <a:rPr lang="en-US" dirty="0" smtClean="0"/>
                        <a:t>287</a:t>
                      </a:r>
                      <a:endParaRPr lang="en-US" dirty="0"/>
                    </a:p>
                  </a:txBody>
                  <a:tcPr>
                    <a:solidFill>
                      <a:schemeClr val="accent5">
                        <a:lumMod val="40000"/>
                        <a:lumOff val="60000"/>
                      </a:schemeClr>
                    </a:solidFill>
                  </a:tcPr>
                </a:tc>
                <a:extLst>
                  <a:ext uri="{0D108BD9-81ED-4DB2-BD59-A6C34878D82A}">
                    <a16:rowId xmlns:a16="http://schemas.microsoft.com/office/drawing/2014/main" xmlns="" val="2197192750"/>
                  </a:ext>
                </a:extLst>
              </a:tr>
              <a:tr h="629816">
                <a:tc>
                  <a:txBody>
                    <a:bodyPr/>
                    <a:lstStyle/>
                    <a:p>
                      <a:r>
                        <a:rPr lang="en-US" dirty="0" smtClean="0"/>
                        <a:t>Barbara</a:t>
                      </a:r>
                      <a:r>
                        <a:rPr lang="en-US" baseline="0" dirty="0" smtClean="0"/>
                        <a:t> C Wilson</a:t>
                      </a:r>
                      <a:endParaRPr lang="en-US" dirty="0"/>
                    </a:p>
                  </a:txBody>
                  <a:tcPr>
                    <a:solidFill>
                      <a:schemeClr val="accent5">
                        <a:lumMod val="40000"/>
                        <a:lumOff val="60000"/>
                      </a:schemeClr>
                    </a:solidFill>
                  </a:tcPr>
                </a:tc>
                <a:tc>
                  <a:txBody>
                    <a:bodyPr/>
                    <a:lstStyle/>
                    <a:p>
                      <a:pPr algn="ctr"/>
                      <a:r>
                        <a:rPr lang="en-US" dirty="0" smtClean="0"/>
                        <a:t>95</a:t>
                      </a:r>
                      <a:endParaRPr lang="en-US" dirty="0"/>
                    </a:p>
                  </a:txBody>
                  <a:tcPr>
                    <a:solidFill>
                      <a:schemeClr val="accent5">
                        <a:lumMod val="40000"/>
                        <a:lumOff val="60000"/>
                      </a:schemeClr>
                    </a:solidFill>
                  </a:tcPr>
                </a:tc>
                <a:tc>
                  <a:txBody>
                    <a:bodyPr/>
                    <a:lstStyle/>
                    <a:p>
                      <a:pPr algn="ctr"/>
                      <a:r>
                        <a:rPr lang="en-US" dirty="0" smtClean="0"/>
                        <a:t>15</a:t>
                      </a:r>
                      <a:endParaRPr lang="en-US" dirty="0"/>
                    </a:p>
                  </a:txBody>
                  <a:tcPr>
                    <a:solidFill>
                      <a:schemeClr val="accent5">
                        <a:lumMod val="40000"/>
                        <a:lumOff val="60000"/>
                      </a:schemeClr>
                    </a:solidFill>
                  </a:tcPr>
                </a:tc>
                <a:tc>
                  <a:txBody>
                    <a:bodyPr/>
                    <a:lstStyle/>
                    <a:p>
                      <a:pPr algn="ctr"/>
                      <a:r>
                        <a:rPr lang="en-US" dirty="0" smtClean="0"/>
                        <a:t>143</a:t>
                      </a:r>
                      <a:endParaRPr lang="en-US" dirty="0"/>
                    </a:p>
                  </a:txBody>
                  <a:tcPr>
                    <a:solidFill>
                      <a:schemeClr val="accent5">
                        <a:lumMod val="40000"/>
                        <a:lumOff val="60000"/>
                      </a:schemeClr>
                    </a:solidFill>
                  </a:tcPr>
                </a:tc>
                <a:extLst>
                  <a:ext uri="{0D108BD9-81ED-4DB2-BD59-A6C34878D82A}">
                    <a16:rowId xmlns:a16="http://schemas.microsoft.com/office/drawing/2014/main" xmlns="" val="375875903"/>
                  </a:ext>
                </a:extLst>
              </a:tr>
              <a:tr h="629816">
                <a:tc>
                  <a:txBody>
                    <a:bodyPr/>
                    <a:lstStyle/>
                    <a:p>
                      <a:r>
                        <a:rPr lang="en-US" dirty="0" smtClean="0"/>
                        <a:t>SUNY at OW</a:t>
                      </a:r>
                      <a:endParaRPr lang="en-US" dirty="0"/>
                    </a:p>
                  </a:txBody>
                  <a:tcPr>
                    <a:solidFill>
                      <a:schemeClr val="accent5">
                        <a:lumMod val="40000"/>
                        <a:lumOff val="60000"/>
                      </a:schemeClr>
                    </a:solidFill>
                  </a:tcPr>
                </a:tc>
                <a:tc>
                  <a:txBody>
                    <a:bodyPr/>
                    <a:lstStyle/>
                    <a:p>
                      <a:pPr algn="ctr"/>
                      <a:r>
                        <a:rPr lang="en-US" dirty="0" smtClean="0"/>
                        <a:t>18</a:t>
                      </a:r>
                      <a:endParaRPr lang="en-US" dirty="0"/>
                    </a:p>
                  </a:txBody>
                  <a:tcPr>
                    <a:solidFill>
                      <a:schemeClr val="accent5">
                        <a:lumMod val="40000"/>
                        <a:lumOff val="60000"/>
                      </a:schemeClr>
                    </a:solidFill>
                  </a:tcPr>
                </a:tc>
                <a:tc>
                  <a:txBody>
                    <a:bodyPr/>
                    <a:lstStyle/>
                    <a:p>
                      <a:pPr algn="ctr"/>
                      <a:r>
                        <a:rPr lang="en-US" dirty="0" smtClean="0"/>
                        <a:t>3</a:t>
                      </a:r>
                      <a:endParaRPr lang="en-US" dirty="0"/>
                    </a:p>
                  </a:txBody>
                  <a:tcPr>
                    <a:solidFill>
                      <a:schemeClr val="accent5">
                        <a:lumMod val="40000"/>
                        <a:lumOff val="60000"/>
                      </a:schemeClr>
                    </a:solidFill>
                  </a:tcPr>
                </a:tc>
                <a:tc>
                  <a:txBody>
                    <a:bodyPr/>
                    <a:lstStyle/>
                    <a:p>
                      <a:pPr algn="ctr"/>
                      <a:r>
                        <a:rPr lang="en-US" dirty="0" smtClean="0"/>
                        <a:t>42</a:t>
                      </a:r>
                      <a:endParaRPr lang="en-US" dirty="0"/>
                    </a:p>
                  </a:txBody>
                  <a:tcPr>
                    <a:solidFill>
                      <a:schemeClr val="accent5">
                        <a:lumMod val="40000"/>
                        <a:lumOff val="60000"/>
                      </a:schemeClr>
                    </a:solidFill>
                  </a:tcPr>
                </a:tc>
                <a:extLst>
                  <a:ext uri="{0D108BD9-81ED-4DB2-BD59-A6C34878D82A}">
                    <a16:rowId xmlns:a16="http://schemas.microsoft.com/office/drawing/2014/main" xmlns="" val="480868636"/>
                  </a:ext>
                </a:extLst>
              </a:tr>
              <a:tr h="629816">
                <a:tc>
                  <a:txBody>
                    <a:bodyPr/>
                    <a:lstStyle/>
                    <a:p>
                      <a:r>
                        <a:rPr lang="en-US" dirty="0" smtClean="0"/>
                        <a:t>Post Avenue</a:t>
                      </a:r>
                      <a:endParaRPr lang="en-US" dirty="0"/>
                    </a:p>
                  </a:txBody>
                  <a:tcPr>
                    <a:solidFill>
                      <a:schemeClr val="accent5">
                        <a:lumMod val="40000"/>
                        <a:lumOff val="60000"/>
                      </a:schemeClr>
                    </a:solidFill>
                  </a:tcPr>
                </a:tc>
                <a:tc>
                  <a:txBody>
                    <a:bodyPr/>
                    <a:lstStyle/>
                    <a:p>
                      <a:pPr algn="ctr"/>
                      <a:r>
                        <a:rPr lang="en-US" dirty="0" smtClean="0"/>
                        <a:t>35</a:t>
                      </a:r>
                      <a:endParaRPr lang="en-US" dirty="0"/>
                    </a:p>
                  </a:txBody>
                  <a:tcPr>
                    <a:solidFill>
                      <a:schemeClr val="accent5">
                        <a:lumMod val="40000"/>
                        <a:lumOff val="60000"/>
                      </a:schemeClr>
                    </a:solidFill>
                  </a:tcPr>
                </a:tc>
                <a:tc>
                  <a:txBody>
                    <a:bodyPr/>
                    <a:lstStyle/>
                    <a:p>
                      <a:pPr algn="ctr"/>
                      <a:r>
                        <a:rPr lang="en-US" dirty="0" smtClean="0"/>
                        <a:t>8</a:t>
                      </a:r>
                      <a:endParaRPr lang="en-US" dirty="0"/>
                    </a:p>
                  </a:txBody>
                  <a:tcPr>
                    <a:solidFill>
                      <a:schemeClr val="accent5">
                        <a:lumMod val="40000"/>
                        <a:lumOff val="60000"/>
                      </a:schemeClr>
                    </a:solidFill>
                  </a:tcPr>
                </a:tc>
                <a:tc>
                  <a:txBody>
                    <a:bodyPr/>
                    <a:lstStyle/>
                    <a:p>
                      <a:pPr algn="ctr"/>
                      <a:r>
                        <a:rPr lang="en-US" dirty="0" smtClean="0"/>
                        <a:t>90</a:t>
                      </a:r>
                      <a:endParaRPr lang="en-US" dirty="0"/>
                    </a:p>
                  </a:txBody>
                  <a:tcPr>
                    <a:solidFill>
                      <a:schemeClr val="accent5">
                        <a:lumMod val="40000"/>
                        <a:lumOff val="60000"/>
                      </a:schemeClr>
                    </a:solidFill>
                  </a:tcPr>
                </a:tc>
                <a:extLst>
                  <a:ext uri="{0D108BD9-81ED-4DB2-BD59-A6C34878D82A}">
                    <a16:rowId xmlns:a16="http://schemas.microsoft.com/office/drawing/2014/main" xmlns="" val="2614139000"/>
                  </a:ext>
                </a:extLst>
              </a:tr>
              <a:tr h="629816">
                <a:tc>
                  <a:txBody>
                    <a:bodyPr/>
                    <a:lstStyle/>
                    <a:p>
                      <a:r>
                        <a:rPr lang="en-US" dirty="0" smtClean="0"/>
                        <a:t>Brookville </a:t>
                      </a:r>
                      <a:endParaRPr lang="en-US" dirty="0"/>
                    </a:p>
                  </a:txBody>
                  <a:tcPr>
                    <a:solidFill>
                      <a:schemeClr val="accent5">
                        <a:lumMod val="40000"/>
                        <a:lumOff val="60000"/>
                      </a:schemeClr>
                    </a:solidFill>
                  </a:tcPr>
                </a:tc>
                <a:tc>
                  <a:txBody>
                    <a:bodyPr/>
                    <a:lstStyle/>
                    <a:p>
                      <a:pPr algn="ctr"/>
                      <a:r>
                        <a:rPr lang="en-US" dirty="0" smtClean="0"/>
                        <a:t>215</a:t>
                      </a:r>
                      <a:endParaRPr lang="en-US" dirty="0"/>
                    </a:p>
                  </a:txBody>
                  <a:tcPr>
                    <a:solidFill>
                      <a:schemeClr val="accent5">
                        <a:lumMod val="40000"/>
                        <a:lumOff val="60000"/>
                      </a:schemeClr>
                    </a:solidFill>
                  </a:tcPr>
                </a:tc>
                <a:tc>
                  <a:txBody>
                    <a:bodyPr/>
                    <a:lstStyle/>
                    <a:p>
                      <a:pPr algn="ctr"/>
                      <a:r>
                        <a:rPr lang="en-US" dirty="0" smtClean="0"/>
                        <a:t>31</a:t>
                      </a:r>
                      <a:endParaRPr lang="en-US" dirty="0"/>
                    </a:p>
                  </a:txBody>
                  <a:tcPr>
                    <a:solidFill>
                      <a:schemeClr val="accent5">
                        <a:lumMod val="40000"/>
                        <a:lumOff val="60000"/>
                      </a:schemeClr>
                    </a:solidFill>
                  </a:tcPr>
                </a:tc>
                <a:tc>
                  <a:txBody>
                    <a:bodyPr/>
                    <a:lstStyle/>
                    <a:p>
                      <a:pPr algn="ctr"/>
                      <a:r>
                        <a:rPr lang="en-US" dirty="0" smtClean="0"/>
                        <a:t>236</a:t>
                      </a:r>
                      <a:endParaRPr lang="en-US" dirty="0"/>
                    </a:p>
                  </a:txBody>
                  <a:tcPr>
                    <a:solidFill>
                      <a:schemeClr val="accent5">
                        <a:lumMod val="40000"/>
                        <a:lumOff val="60000"/>
                      </a:schemeClr>
                    </a:solidFill>
                  </a:tcPr>
                </a:tc>
                <a:extLst>
                  <a:ext uri="{0D108BD9-81ED-4DB2-BD59-A6C34878D82A}">
                    <a16:rowId xmlns:a16="http://schemas.microsoft.com/office/drawing/2014/main" xmlns="" val="637300077"/>
                  </a:ext>
                </a:extLst>
              </a:tr>
              <a:tr h="629816">
                <a:tc>
                  <a:txBody>
                    <a:bodyPr/>
                    <a:lstStyle/>
                    <a:p>
                      <a:r>
                        <a:rPr lang="en-US" dirty="0" smtClean="0"/>
                        <a:t>Total</a:t>
                      </a:r>
                      <a:endParaRPr lang="en-US" dirty="0"/>
                    </a:p>
                  </a:txBody>
                  <a:tcPr>
                    <a:solidFill>
                      <a:schemeClr val="accent5">
                        <a:lumMod val="40000"/>
                        <a:lumOff val="60000"/>
                      </a:schemeClr>
                    </a:solidFill>
                  </a:tcPr>
                </a:tc>
                <a:tc>
                  <a:txBody>
                    <a:bodyPr/>
                    <a:lstStyle/>
                    <a:p>
                      <a:pPr algn="ctr"/>
                      <a:r>
                        <a:rPr lang="en-US" dirty="0" smtClean="0"/>
                        <a:t>563</a:t>
                      </a:r>
                      <a:endParaRPr lang="en-US" dirty="0"/>
                    </a:p>
                  </a:txBody>
                  <a:tcPr>
                    <a:solidFill>
                      <a:schemeClr val="accent5">
                        <a:lumMod val="40000"/>
                        <a:lumOff val="60000"/>
                      </a:schemeClr>
                    </a:solidFill>
                  </a:tcPr>
                </a:tc>
                <a:tc>
                  <a:txBody>
                    <a:bodyPr/>
                    <a:lstStyle/>
                    <a:p>
                      <a:pPr algn="ctr"/>
                      <a:r>
                        <a:rPr lang="en-US" dirty="0" smtClean="0"/>
                        <a:t>82</a:t>
                      </a:r>
                      <a:endParaRPr lang="en-US" dirty="0"/>
                    </a:p>
                  </a:txBody>
                  <a:tcPr>
                    <a:solidFill>
                      <a:schemeClr val="accent5">
                        <a:lumMod val="40000"/>
                        <a:lumOff val="60000"/>
                      </a:schemeClr>
                    </a:solidFill>
                  </a:tcPr>
                </a:tc>
                <a:tc>
                  <a:txBody>
                    <a:bodyPr/>
                    <a:lstStyle/>
                    <a:p>
                      <a:pPr algn="ctr"/>
                      <a:r>
                        <a:rPr lang="en-US" dirty="0" smtClean="0"/>
                        <a:t>798</a:t>
                      </a:r>
                      <a:endParaRPr lang="en-US" dirty="0"/>
                    </a:p>
                  </a:txBody>
                  <a:tcPr>
                    <a:solidFill>
                      <a:schemeClr val="accent5">
                        <a:lumMod val="40000"/>
                        <a:lumOff val="60000"/>
                      </a:schemeClr>
                    </a:solidFill>
                  </a:tcPr>
                </a:tc>
                <a:extLst>
                  <a:ext uri="{0D108BD9-81ED-4DB2-BD59-A6C34878D82A}">
                    <a16:rowId xmlns:a16="http://schemas.microsoft.com/office/drawing/2014/main" xmlns="" val="1756822706"/>
                  </a:ext>
                </a:extLst>
              </a:tr>
            </a:tbl>
          </a:graphicData>
        </a:graphic>
      </p:graphicFrame>
    </p:spTree>
    <p:extLst>
      <p:ext uri="{BB962C8B-B14F-4D97-AF65-F5344CB8AC3E}">
        <p14:creationId xmlns:p14="http://schemas.microsoft.com/office/powerpoint/2010/main" val="2405738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b="1" dirty="0" smtClean="0"/>
              <a:t>Physical Space</a:t>
            </a:r>
            <a:endParaRPr lang="en-US" b="1" dirty="0"/>
          </a:p>
        </p:txBody>
      </p:sp>
      <p:sp>
        <p:nvSpPr>
          <p:cNvPr id="4" name="Text Placeholder 3"/>
          <p:cNvSpPr>
            <a:spLocks noGrp="1"/>
          </p:cNvSpPr>
          <p:nvPr>
            <p:ph type="body" sz="half" idx="2"/>
          </p:nvPr>
        </p:nvSpPr>
        <p:spPr>
          <a:xfrm>
            <a:off x="692331" y="1894114"/>
            <a:ext cx="10393251" cy="4781005"/>
          </a:xfrm>
        </p:spPr>
        <p:txBody>
          <a:bodyPr>
            <a:normAutofit lnSpcReduction="10000"/>
          </a:bodyPr>
          <a:lstStyle/>
          <a:p>
            <a:pPr marL="800100" lvl="1" indent="-342900">
              <a:buFont typeface="Arial" panose="020B0604020202020204" pitchFamily="34" charset="0"/>
              <a:buChar char="•"/>
            </a:pPr>
            <a:r>
              <a:rPr lang="en-US" sz="2000" dirty="0" smtClean="0">
                <a:solidFill>
                  <a:schemeClr val="tx2"/>
                </a:solidFill>
              </a:rPr>
              <a:t>Evaluate </a:t>
            </a:r>
            <a:r>
              <a:rPr lang="en-US" sz="2000" dirty="0">
                <a:solidFill>
                  <a:schemeClr val="tx2"/>
                </a:solidFill>
              </a:rPr>
              <a:t>existing </a:t>
            </a:r>
            <a:r>
              <a:rPr lang="en-US" sz="2000" dirty="0" smtClean="0">
                <a:solidFill>
                  <a:schemeClr val="tx2"/>
                </a:solidFill>
              </a:rPr>
              <a:t>spaces (cafeterias/gyms) </a:t>
            </a:r>
            <a:r>
              <a:rPr lang="en-US" sz="2000" dirty="0">
                <a:solidFill>
                  <a:schemeClr val="tx2"/>
                </a:solidFill>
              </a:rPr>
              <a:t>in each building for classroom overflow to allow for proper distancing. Space in every building will be evaluated and utilized as </a:t>
            </a:r>
            <a:r>
              <a:rPr lang="en-US" sz="2000" dirty="0" smtClean="0">
                <a:solidFill>
                  <a:schemeClr val="tx2"/>
                </a:solidFill>
              </a:rPr>
              <a:t>necessary to ensure appropriate social distancing can occur in each discreet class. </a:t>
            </a:r>
            <a:r>
              <a:rPr lang="en-US" sz="2000" dirty="0">
                <a:solidFill>
                  <a:schemeClr val="tx2"/>
                </a:solidFill>
              </a:rPr>
              <a:t>Anticipated completion date 8/11/2020. </a:t>
            </a:r>
            <a:endParaRPr lang="en-US" sz="2000" dirty="0" smtClean="0">
              <a:solidFill>
                <a:schemeClr val="tx2"/>
              </a:solidFill>
            </a:endParaRPr>
          </a:p>
          <a:p>
            <a:pPr marL="800100" lvl="1" indent="-342900">
              <a:buFont typeface="Arial" panose="020B0604020202020204" pitchFamily="34" charset="0"/>
              <a:buChar char="•"/>
            </a:pPr>
            <a:r>
              <a:rPr lang="en-US" sz="2000" dirty="0" smtClean="0">
                <a:solidFill>
                  <a:schemeClr val="tx2"/>
                </a:solidFill>
              </a:rPr>
              <a:t>Evaluate </a:t>
            </a:r>
            <a:r>
              <a:rPr lang="en-US" sz="2000" dirty="0">
                <a:solidFill>
                  <a:schemeClr val="tx2"/>
                </a:solidFill>
              </a:rPr>
              <a:t>all classrooms for need to decrease class size due to physical space </a:t>
            </a:r>
            <a:r>
              <a:rPr lang="en-US" sz="2000" dirty="0" smtClean="0">
                <a:solidFill>
                  <a:schemeClr val="tx2"/>
                </a:solidFill>
              </a:rPr>
              <a:t>limitations, and reorganize </a:t>
            </a:r>
            <a:r>
              <a:rPr lang="en-US" sz="2000" dirty="0">
                <a:solidFill>
                  <a:schemeClr val="tx2"/>
                </a:solidFill>
              </a:rPr>
              <a:t>each classroom space to allow for appropriate </a:t>
            </a:r>
            <a:r>
              <a:rPr lang="en-US" sz="2000" dirty="0" smtClean="0">
                <a:solidFill>
                  <a:schemeClr val="tx2"/>
                </a:solidFill>
              </a:rPr>
              <a:t>distancing.</a:t>
            </a:r>
            <a:endParaRPr lang="en-US" sz="2000" dirty="0">
              <a:solidFill>
                <a:schemeClr val="tx2"/>
              </a:solidFill>
            </a:endParaRPr>
          </a:p>
          <a:p>
            <a:pPr marL="800100" lvl="1" indent="-342900">
              <a:buFont typeface="Arial" panose="020B0604020202020204" pitchFamily="34" charset="0"/>
              <a:buChar char="•"/>
            </a:pPr>
            <a:r>
              <a:rPr lang="en-US" sz="2000" dirty="0" smtClean="0">
                <a:solidFill>
                  <a:schemeClr val="tx2"/>
                </a:solidFill>
              </a:rPr>
              <a:t>Ensure </a:t>
            </a:r>
            <a:r>
              <a:rPr lang="en-US" sz="2000" dirty="0">
                <a:solidFill>
                  <a:schemeClr val="tx2"/>
                </a:solidFill>
              </a:rPr>
              <a:t>all appropriate </a:t>
            </a:r>
            <a:r>
              <a:rPr lang="en-US" sz="2000" dirty="0" smtClean="0">
                <a:solidFill>
                  <a:schemeClr val="tx2"/>
                </a:solidFill>
              </a:rPr>
              <a:t>distancing </a:t>
            </a:r>
            <a:r>
              <a:rPr lang="en-US" sz="2000" dirty="0">
                <a:solidFill>
                  <a:schemeClr val="tx2"/>
                </a:solidFill>
              </a:rPr>
              <a:t>&amp; place reminder signage throughout the buildings and </a:t>
            </a:r>
            <a:r>
              <a:rPr lang="en-US" sz="2000" dirty="0" smtClean="0">
                <a:solidFill>
                  <a:schemeClr val="tx2"/>
                </a:solidFill>
              </a:rPr>
              <a:t>classrooms.  These remind both staff and children of proper social distancing.  All </a:t>
            </a:r>
            <a:r>
              <a:rPr lang="en-US" sz="2000" dirty="0">
                <a:solidFill>
                  <a:schemeClr val="tx2"/>
                </a:solidFill>
              </a:rPr>
              <a:t>stickers and appropriate signs </a:t>
            </a:r>
            <a:r>
              <a:rPr lang="en-US" sz="2000" dirty="0" smtClean="0">
                <a:solidFill>
                  <a:schemeClr val="tx2"/>
                </a:solidFill>
              </a:rPr>
              <a:t>for buildings are in process, and once received will be placed throughout each classroom and building.  Anticipated completion date 7/22/2020.</a:t>
            </a:r>
          </a:p>
          <a:p>
            <a:pPr marL="800100" lvl="1" indent="-342900">
              <a:buFont typeface="Arial" panose="020B0604020202020204" pitchFamily="34" charset="0"/>
              <a:buChar char="•"/>
            </a:pPr>
            <a:r>
              <a:rPr lang="en-US" sz="2000" dirty="0" smtClean="0">
                <a:solidFill>
                  <a:schemeClr val="tx2"/>
                </a:solidFill>
              </a:rPr>
              <a:t>Eliminate any cross classroom activities or group activities.</a:t>
            </a:r>
          </a:p>
          <a:p>
            <a:pPr marL="800100" lvl="1" indent="-342900">
              <a:buFont typeface="Arial" panose="020B0604020202020204" pitchFamily="34" charset="0"/>
              <a:buChar char="•"/>
            </a:pPr>
            <a:r>
              <a:rPr lang="en-US" sz="2000" dirty="0" smtClean="0">
                <a:solidFill>
                  <a:schemeClr val="tx2"/>
                </a:solidFill>
              </a:rPr>
              <a:t>Identify </a:t>
            </a:r>
            <a:r>
              <a:rPr lang="en-US" sz="2000" dirty="0">
                <a:solidFill>
                  <a:schemeClr val="tx2"/>
                </a:solidFill>
              </a:rPr>
              <a:t>in each building an isolation room/s for both staff and students ensuring appropriate ventilation, and separation from all </a:t>
            </a:r>
            <a:r>
              <a:rPr lang="en-US" sz="2000" dirty="0" smtClean="0">
                <a:solidFill>
                  <a:schemeClr val="tx2"/>
                </a:solidFill>
              </a:rPr>
              <a:t>others until the symptomatic person can exit the building.  Anticipated </a:t>
            </a:r>
            <a:r>
              <a:rPr lang="en-US" sz="2000" dirty="0">
                <a:solidFill>
                  <a:schemeClr val="tx2"/>
                </a:solidFill>
              </a:rPr>
              <a:t>completion date </a:t>
            </a:r>
            <a:r>
              <a:rPr lang="en-US" sz="2000" dirty="0" smtClean="0">
                <a:solidFill>
                  <a:schemeClr val="tx2"/>
                </a:solidFill>
              </a:rPr>
              <a:t>8/15/2020.</a:t>
            </a:r>
          </a:p>
          <a:p>
            <a:pPr marL="800100" lvl="1" indent="-342900">
              <a:buFont typeface="Arial" panose="020B0604020202020204" pitchFamily="34" charset="0"/>
              <a:buChar char="•"/>
            </a:pPr>
            <a:r>
              <a:rPr lang="en-US" sz="2000" dirty="0" smtClean="0">
                <a:solidFill>
                  <a:schemeClr val="tx2"/>
                </a:solidFill>
              </a:rPr>
              <a:t>Evaluate all office space and therapy space to ensure all safety requirements are met, and social distancing can be maintained.</a:t>
            </a:r>
            <a:endParaRPr lang="en-US" sz="2000" dirty="0">
              <a:solidFill>
                <a:schemeClr val="tx2"/>
              </a:solidFill>
            </a:endParaRPr>
          </a:p>
          <a:p>
            <a:pPr marL="800100" lvl="1" indent="-342900">
              <a:buFont typeface="Arial" panose="020B0604020202020204" pitchFamily="34" charset="0"/>
              <a:buChar char="•"/>
            </a:pPr>
            <a:endParaRPr lang="en-US" sz="2000" dirty="0">
              <a:solidFill>
                <a:schemeClr val="tx2"/>
              </a:solidFill>
            </a:endParaRPr>
          </a:p>
          <a:p>
            <a:pPr marL="800100" lvl="1" indent="-342900">
              <a:buFont typeface="Arial" panose="020B0604020202020204" pitchFamily="34" charset="0"/>
              <a:buChar char="•"/>
            </a:pPr>
            <a:endParaRPr lang="en-US" sz="2000" dirty="0">
              <a:solidFill>
                <a:schemeClr val="tx2"/>
              </a:solidFill>
            </a:endParaRPr>
          </a:p>
          <a:p>
            <a:endParaRPr lang="en-US" dirty="0">
              <a:solidFill>
                <a:schemeClr val="accent4"/>
              </a:solidFill>
            </a:endParaRPr>
          </a:p>
        </p:txBody>
      </p:sp>
      <p:pic>
        <p:nvPicPr>
          <p:cNvPr id="5" name="Picture 2" descr="Brookville Cen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0970" y="1"/>
            <a:ext cx="3235779" cy="850078"/>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240970" y="803830"/>
            <a:ext cx="2599510" cy="369332"/>
          </a:xfrm>
          <a:prstGeom prst="rect">
            <a:avLst/>
          </a:prstGeom>
          <a:noFill/>
        </p:spPr>
        <p:txBody>
          <a:bodyPr wrap="square" rtlCol="0">
            <a:spAutoFit/>
          </a:bodyPr>
          <a:lstStyle/>
          <a:p>
            <a:r>
              <a:rPr lang="en-US" dirty="0" smtClean="0"/>
              <a:t>Next steps</a:t>
            </a:r>
            <a:endParaRPr lang="en-US" dirty="0"/>
          </a:p>
        </p:txBody>
      </p:sp>
    </p:spTree>
    <p:extLst>
      <p:ext uri="{BB962C8B-B14F-4D97-AF65-F5344CB8AC3E}">
        <p14:creationId xmlns:p14="http://schemas.microsoft.com/office/powerpoint/2010/main" val="3683544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b="1" dirty="0" smtClean="0"/>
              <a:t>Disinfection &amp;Hygiene  </a:t>
            </a:r>
            <a:endParaRPr lang="en-US" b="1" dirty="0"/>
          </a:p>
        </p:txBody>
      </p:sp>
      <p:sp>
        <p:nvSpPr>
          <p:cNvPr id="4" name="Text Placeholder 3"/>
          <p:cNvSpPr>
            <a:spLocks noGrp="1"/>
          </p:cNvSpPr>
          <p:nvPr>
            <p:ph type="body" sz="half" idx="2"/>
          </p:nvPr>
        </p:nvSpPr>
        <p:spPr>
          <a:xfrm>
            <a:off x="692331" y="1449978"/>
            <a:ext cx="10393251" cy="5225142"/>
          </a:xfrm>
        </p:spPr>
        <p:txBody>
          <a:bodyPr>
            <a:normAutofit lnSpcReduction="10000"/>
          </a:bodyPr>
          <a:lstStyle/>
          <a:p>
            <a:pPr marL="285750" lvl="0" indent="-285750">
              <a:buFont typeface="Arial" panose="020B0604020202020204" pitchFamily="34" charset="0"/>
              <a:buChar char="•"/>
            </a:pPr>
            <a:r>
              <a:rPr lang="en-US" sz="1900" dirty="0">
                <a:solidFill>
                  <a:schemeClr val="tx2"/>
                </a:solidFill>
              </a:rPr>
              <a:t>Adopt healthy hygiene practices including ensuring that staff wear acceptable face covering while at work, and children are encouraged to do so.  Provide information to staff and students on proper use, removal, and washing of any cloth face covering.  Anticipated completion of staff training 8/11/2020.</a:t>
            </a:r>
          </a:p>
          <a:p>
            <a:pPr marL="285750" lvl="0" indent="-285750">
              <a:buFont typeface="Arial" panose="020B0604020202020204" pitchFamily="34" charset="0"/>
              <a:buChar char="•"/>
            </a:pPr>
            <a:r>
              <a:rPr lang="en-US" sz="1900" dirty="0">
                <a:solidFill>
                  <a:schemeClr val="tx2"/>
                </a:solidFill>
              </a:rPr>
              <a:t>Reinforce proper hand hygiene, and cough/sneeze covering among all students and staff, and ensuring adequate supplies to support healthy hand a respiratory hygiene. </a:t>
            </a:r>
          </a:p>
          <a:p>
            <a:pPr marL="285750" lvl="0" indent="-285750">
              <a:buFont typeface="Arial" panose="020B0604020202020204" pitchFamily="34" charset="0"/>
              <a:buChar char="•"/>
            </a:pPr>
            <a:r>
              <a:rPr lang="en-US" sz="1900" dirty="0">
                <a:solidFill>
                  <a:schemeClr val="tx2"/>
                </a:solidFill>
              </a:rPr>
              <a:t>Increase cleaning, disinfection, and ventilation where possible- Strict adherence to all CDC and DOH requirements for hygiene, cleaning, and disinfection </a:t>
            </a:r>
            <a:r>
              <a:rPr lang="en-US" sz="1900" dirty="0" smtClean="0">
                <a:solidFill>
                  <a:schemeClr val="tx2"/>
                </a:solidFill>
              </a:rPr>
              <a:t>of equipment and </a:t>
            </a:r>
            <a:r>
              <a:rPr lang="en-US" sz="1900" dirty="0">
                <a:solidFill>
                  <a:schemeClr val="tx2"/>
                </a:solidFill>
              </a:rPr>
              <a:t>maintenance of documentation of such.  Development of checklists associated with cleaning all surfaces and equipment, completion date 7/22/2020.  Staff training on checklists and new procedures </a:t>
            </a:r>
            <a:r>
              <a:rPr lang="en-US" sz="1900" dirty="0" smtClean="0">
                <a:solidFill>
                  <a:schemeClr val="tx2"/>
                </a:solidFill>
              </a:rPr>
              <a:t>8/11/2020.</a:t>
            </a:r>
          </a:p>
          <a:p>
            <a:pPr marL="285750" lvl="0" indent="-285750">
              <a:buFont typeface="Arial" panose="020B0604020202020204" pitchFamily="34" charset="0"/>
              <a:buChar char="•"/>
            </a:pPr>
            <a:r>
              <a:rPr lang="en-US" sz="2000" dirty="0">
                <a:solidFill>
                  <a:schemeClr val="tx2"/>
                </a:solidFill>
              </a:rPr>
              <a:t>Limiting sharing of personal items, objects, and equipment, and ensuring appropriate disinfection between </a:t>
            </a:r>
            <a:r>
              <a:rPr lang="en-US" sz="2000" dirty="0" smtClean="0">
                <a:solidFill>
                  <a:schemeClr val="tx2"/>
                </a:solidFill>
              </a:rPr>
              <a:t>use.  Purchase additional equipment to ensure child specific usage.</a:t>
            </a:r>
          </a:p>
          <a:p>
            <a:pPr marL="285750" lvl="0" indent="-285750">
              <a:buFont typeface="Arial" panose="020B0604020202020204" pitchFamily="34" charset="0"/>
              <a:buChar char="•"/>
            </a:pPr>
            <a:r>
              <a:rPr lang="en-US" dirty="0" smtClean="0">
                <a:solidFill>
                  <a:schemeClr val="tx2"/>
                </a:solidFill>
              </a:rPr>
              <a:t>Develop </a:t>
            </a:r>
            <a:r>
              <a:rPr lang="en-US" dirty="0">
                <a:solidFill>
                  <a:schemeClr val="tx2"/>
                </a:solidFill>
              </a:rPr>
              <a:t>and implement disinfection </a:t>
            </a:r>
            <a:r>
              <a:rPr lang="en-US" dirty="0" smtClean="0">
                <a:solidFill>
                  <a:schemeClr val="tx2"/>
                </a:solidFill>
              </a:rPr>
              <a:t>protocols for classrooms, bathrooms, common areas including frequencies, accountability and approved materials in </a:t>
            </a:r>
            <a:r>
              <a:rPr lang="en-US" dirty="0">
                <a:solidFill>
                  <a:schemeClr val="tx2"/>
                </a:solidFill>
              </a:rPr>
              <a:t>accordance with DOH and CDC guidance for control of </a:t>
            </a:r>
            <a:r>
              <a:rPr lang="en-US" dirty="0" smtClean="0">
                <a:solidFill>
                  <a:schemeClr val="tx2"/>
                </a:solidFill>
              </a:rPr>
              <a:t>Covid-19</a:t>
            </a:r>
            <a:r>
              <a:rPr lang="en-US" dirty="0">
                <a:solidFill>
                  <a:schemeClr val="tx2"/>
                </a:solidFill>
              </a:rPr>
              <a:t>. </a:t>
            </a:r>
            <a:endParaRPr lang="en-US" sz="2000" dirty="0" smtClean="0">
              <a:solidFill>
                <a:schemeClr val="tx2"/>
              </a:solidFill>
            </a:endParaRPr>
          </a:p>
          <a:p>
            <a:pPr marL="285750" indent="-285750">
              <a:buFont typeface="Arial" panose="020B0604020202020204" pitchFamily="34" charset="0"/>
              <a:buChar char="•"/>
            </a:pPr>
            <a:r>
              <a:rPr lang="en-US" sz="2000" dirty="0">
                <a:solidFill>
                  <a:schemeClr val="tx2"/>
                </a:solidFill>
              </a:rPr>
              <a:t>Prepare a plan for </a:t>
            </a:r>
            <a:r>
              <a:rPr lang="en-US" sz="2000" dirty="0" smtClean="0">
                <a:solidFill>
                  <a:schemeClr val="tx2"/>
                </a:solidFill>
              </a:rPr>
              <a:t>deep cleaning</a:t>
            </a:r>
            <a:r>
              <a:rPr lang="en-US" sz="2000" dirty="0">
                <a:solidFill>
                  <a:schemeClr val="tx2"/>
                </a:solidFill>
              </a:rPr>
              <a:t>, disinfection, and temporary closing in the event of a positive </a:t>
            </a:r>
            <a:r>
              <a:rPr lang="en-US" sz="2000" dirty="0" smtClean="0">
                <a:solidFill>
                  <a:schemeClr val="tx2"/>
                </a:solidFill>
              </a:rPr>
              <a:t>case of Covid</a:t>
            </a:r>
            <a:r>
              <a:rPr lang="en-US" sz="2000" dirty="0">
                <a:solidFill>
                  <a:schemeClr val="tx2"/>
                </a:solidFill>
              </a:rPr>
              <a:t>-</a:t>
            </a:r>
            <a:r>
              <a:rPr lang="en-US" sz="2000" dirty="0" smtClean="0">
                <a:solidFill>
                  <a:schemeClr val="tx2"/>
                </a:solidFill>
              </a:rPr>
              <a:t>19 in the building.</a:t>
            </a:r>
          </a:p>
          <a:p>
            <a:pPr marL="800100" lvl="1" indent="-342900">
              <a:buFont typeface="Arial" panose="020B0604020202020204" pitchFamily="34" charset="0"/>
              <a:buChar char="•"/>
            </a:pPr>
            <a:endParaRPr lang="en-US" sz="2000" dirty="0">
              <a:solidFill>
                <a:schemeClr val="tx2"/>
              </a:solidFill>
            </a:endParaRPr>
          </a:p>
          <a:p>
            <a:pPr marL="800100" lvl="1" indent="-342900">
              <a:buFont typeface="Arial" panose="020B0604020202020204" pitchFamily="34" charset="0"/>
              <a:buChar char="•"/>
            </a:pPr>
            <a:endParaRPr lang="en-US" sz="2000" dirty="0">
              <a:solidFill>
                <a:schemeClr val="tx2"/>
              </a:solidFill>
            </a:endParaRPr>
          </a:p>
          <a:p>
            <a:endParaRPr lang="en-US" dirty="0">
              <a:solidFill>
                <a:schemeClr val="accent4"/>
              </a:solidFill>
            </a:endParaRPr>
          </a:p>
        </p:txBody>
      </p:sp>
      <p:pic>
        <p:nvPicPr>
          <p:cNvPr id="5" name="Picture 2" descr="Brookville Cen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4900" y="0"/>
            <a:ext cx="3371850" cy="8858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104900" y="770709"/>
            <a:ext cx="2474323" cy="369332"/>
          </a:xfrm>
          <a:prstGeom prst="rect">
            <a:avLst/>
          </a:prstGeom>
          <a:noFill/>
        </p:spPr>
        <p:txBody>
          <a:bodyPr wrap="square" rtlCol="0">
            <a:spAutoFit/>
          </a:bodyPr>
          <a:lstStyle/>
          <a:p>
            <a:r>
              <a:rPr lang="en-US" dirty="0"/>
              <a:t>Next steps</a:t>
            </a:r>
          </a:p>
        </p:txBody>
      </p:sp>
    </p:spTree>
    <p:extLst>
      <p:ext uri="{BB962C8B-B14F-4D97-AF65-F5344CB8AC3E}">
        <p14:creationId xmlns:p14="http://schemas.microsoft.com/office/powerpoint/2010/main" val="2249204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b="1" dirty="0" smtClean="0"/>
              <a:t>Infection Control </a:t>
            </a:r>
            <a:endParaRPr lang="en-US" b="1" dirty="0"/>
          </a:p>
        </p:txBody>
      </p:sp>
      <p:sp>
        <p:nvSpPr>
          <p:cNvPr id="4" name="Text Placeholder 3"/>
          <p:cNvSpPr>
            <a:spLocks noGrp="1"/>
          </p:cNvSpPr>
          <p:nvPr>
            <p:ph type="body" sz="half" idx="2"/>
          </p:nvPr>
        </p:nvSpPr>
        <p:spPr>
          <a:xfrm>
            <a:off x="692331" y="1528354"/>
            <a:ext cx="10393251" cy="5146765"/>
          </a:xfrm>
        </p:spPr>
        <p:txBody>
          <a:bodyPr>
            <a:normAutofit fontScale="92500"/>
          </a:bodyPr>
          <a:lstStyle/>
          <a:p>
            <a:pPr marL="285750" indent="-285750">
              <a:buFont typeface="Arial" panose="020B0604020202020204" pitchFamily="34" charset="0"/>
              <a:buChar char="•"/>
            </a:pPr>
            <a:r>
              <a:rPr lang="en-US" sz="1600" dirty="0" smtClean="0">
                <a:solidFill>
                  <a:schemeClr val="tx2"/>
                </a:solidFill>
              </a:rPr>
              <a:t>Protect </a:t>
            </a:r>
            <a:r>
              <a:rPr lang="en-US" sz="1600" dirty="0">
                <a:solidFill>
                  <a:schemeClr val="tx2"/>
                </a:solidFill>
              </a:rPr>
              <a:t>both students and staff who are higher risk for illness, by considering continued remote learning.  Survey staff to ensure that they do not have risk factors that would preclude them from working.  Program personnel will review each student’s record and communicate with families to determine students of higher risk in an in-person learning environment. Anticipated completion date </a:t>
            </a:r>
            <a:r>
              <a:rPr lang="en-US" sz="1600" dirty="0" smtClean="0">
                <a:solidFill>
                  <a:schemeClr val="tx2"/>
                </a:solidFill>
              </a:rPr>
              <a:t>8/1/2020.</a:t>
            </a:r>
            <a:endParaRPr lang="en-US" sz="1600" dirty="0">
              <a:solidFill>
                <a:schemeClr val="tx2"/>
              </a:solidFill>
            </a:endParaRPr>
          </a:p>
          <a:p>
            <a:pPr marL="285750" indent="-285750">
              <a:buFont typeface="Arial" panose="020B0604020202020204" pitchFamily="34" charset="0"/>
              <a:buChar char="•"/>
            </a:pPr>
            <a:r>
              <a:rPr lang="en-US" sz="1600" dirty="0" smtClean="0">
                <a:solidFill>
                  <a:schemeClr val="tx2"/>
                </a:solidFill>
              </a:rPr>
              <a:t>Post </a:t>
            </a:r>
            <a:r>
              <a:rPr lang="en-US" sz="1600" dirty="0">
                <a:solidFill>
                  <a:schemeClr val="tx2"/>
                </a:solidFill>
              </a:rPr>
              <a:t>appropriate signage throughout locations on how to stop the spread of Covid-19, properly wash hands, and properly wear a face </a:t>
            </a:r>
            <a:r>
              <a:rPr lang="en-US" sz="1600" dirty="0" smtClean="0">
                <a:solidFill>
                  <a:schemeClr val="tx2"/>
                </a:solidFill>
              </a:rPr>
              <a:t>covering</a:t>
            </a:r>
            <a:endParaRPr lang="en-US" sz="1600" dirty="0">
              <a:solidFill>
                <a:schemeClr val="tx2"/>
              </a:solidFill>
            </a:endParaRPr>
          </a:p>
          <a:p>
            <a:pPr marL="285750" indent="-285750">
              <a:buFont typeface="Arial" panose="020B0604020202020204" pitchFamily="34" charset="0"/>
              <a:buChar char="•"/>
            </a:pPr>
            <a:r>
              <a:rPr lang="en-US" sz="1600" dirty="0" smtClean="0">
                <a:solidFill>
                  <a:schemeClr val="tx2"/>
                </a:solidFill>
              </a:rPr>
              <a:t>Develop policy and procedure regarding restricting visitors </a:t>
            </a:r>
            <a:r>
              <a:rPr lang="en-US" sz="1600" dirty="0">
                <a:solidFill>
                  <a:schemeClr val="tx2"/>
                </a:solidFill>
              </a:rPr>
              <a:t>to </a:t>
            </a:r>
            <a:r>
              <a:rPr lang="en-US" sz="1600" dirty="0" smtClean="0">
                <a:solidFill>
                  <a:schemeClr val="tx2"/>
                </a:solidFill>
              </a:rPr>
              <a:t>school buildings, identifying one entrance for all buildings.  </a:t>
            </a:r>
            <a:r>
              <a:rPr lang="en-US" sz="1600" dirty="0">
                <a:solidFill>
                  <a:schemeClr val="tx2"/>
                </a:solidFill>
              </a:rPr>
              <a:t>New P&amp;P to be developed, shared with staff and families, to be completed by 8/15/2020</a:t>
            </a:r>
            <a:r>
              <a:rPr lang="en-US" sz="1600" dirty="0" smtClean="0">
                <a:solidFill>
                  <a:schemeClr val="tx2"/>
                </a:solidFill>
              </a:rPr>
              <a:t>.</a:t>
            </a:r>
          </a:p>
          <a:p>
            <a:pPr marL="285750" indent="-285750">
              <a:buFont typeface="Arial" panose="020B0604020202020204" pitchFamily="34" charset="0"/>
              <a:buChar char="•"/>
            </a:pPr>
            <a:r>
              <a:rPr lang="en-US" sz="1600" dirty="0" smtClean="0">
                <a:solidFill>
                  <a:schemeClr val="tx2"/>
                </a:solidFill>
              </a:rPr>
              <a:t>Develop mandatory </a:t>
            </a:r>
            <a:r>
              <a:rPr lang="en-US" sz="1600" dirty="0">
                <a:solidFill>
                  <a:schemeClr val="tx2"/>
                </a:solidFill>
              </a:rPr>
              <a:t>health screening procedures prior to employees working each day, including temperature </a:t>
            </a:r>
            <a:r>
              <a:rPr lang="en-US" sz="1600" dirty="0" smtClean="0">
                <a:solidFill>
                  <a:schemeClr val="tx2"/>
                </a:solidFill>
              </a:rPr>
              <a:t>screening and symptom checks.  Ensure each student, staff and visitor are screened with documentation.  Development </a:t>
            </a:r>
            <a:r>
              <a:rPr lang="en-US" sz="1600" dirty="0">
                <a:solidFill>
                  <a:schemeClr val="tx2"/>
                </a:solidFill>
              </a:rPr>
              <a:t>of new P&amp;P </a:t>
            </a:r>
            <a:r>
              <a:rPr lang="en-US" sz="1600" dirty="0" smtClean="0">
                <a:solidFill>
                  <a:schemeClr val="tx2"/>
                </a:solidFill>
              </a:rPr>
              <a:t>7/22/20, </a:t>
            </a:r>
            <a:r>
              <a:rPr lang="en-US" sz="1600" dirty="0">
                <a:solidFill>
                  <a:schemeClr val="tx2"/>
                </a:solidFill>
              </a:rPr>
              <a:t>Training with staff to be completed by 8/11/2020</a:t>
            </a:r>
            <a:r>
              <a:rPr lang="en-US" sz="1600" dirty="0" smtClean="0">
                <a:solidFill>
                  <a:schemeClr val="tx2"/>
                </a:solidFill>
              </a:rPr>
              <a:t>.</a:t>
            </a:r>
            <a:endParaRPr lang="en-US" sz="1600" dirty="0">
              <a:solidFill>
                <a:schemeClr val="tx2"/>
              </a:solidFill>
            </a:endParaRPr>
          </a:p>
          <a:p>
            <a:pPr marL="285750" lvl="0" indent="-285750">
              <a:buFont typeface="Arial" panose="020B0604020202020204" pitchFamily="34" charset="0"/>
              <a:buChar char="•"/>
            </a:pPr>
            <a:r>
              <a:rPr lang="en-US" sz="1600" dirty="0" smtClean="0">
                <a:solidFill>
                  <a:schemeClr val="tx2"/>
                </a:solidFill>
              </a:rPr>
              <a:t>Develop and maintain a protocol for notifying </a:t>
            </a:r>
            <a:r>
              <a:rPr lang="en-US" sz="1600" dirty="0">
                <a:solidFill>
                  <a:schemeClr val="tx2"/>
                </a:solidFill>
              </a:rPr>
              <a:t>state and local health departments if an </a:t>
            </a:r>
            <a:r>
              <a:rPr lang="en-US" sz="1600" dirty="0" smtClean="0">
                <a:solidFill>
                  <a:schemeClr val="tx2"/>
                </a:solidFill>
              </a:rPr>
              <a:t>employee/student  </a:t>
            </a:r>
            <a:r>
              <a:rPr lang="en-US" sz="1600" dirty="0">
                <a:solidFill>
                  <a:schemeClr val="tx2"/>
                </a:solidFill>
              </a:rPr>
              <a:t>tests </a:t>
            </a:r>
            <a:r>
              <a:rPr lang="en-US" sz="1600" dirty="0" smtClean="0">
                <a:solidFill>
                  <a:schemeClr val="tx2"/>
                </a:solidFill>
              </a:rPr>
              <a:t>positive. </a:t>
            </a:r>
          </a:p>
          <a:p>
            <a:pPr marL="285750" lvl="0" indent="-285750">
              <a:buFont typeface="Arial" panose="020B0604020202020204" pitchFamily="34" charset="0"/>
              <a:buChar char="•"/>
            </a:pPr>
            <a:r>
              <a:rPr lang="en-US" sz="1600" dirty="0" smtClean="0">
                <a:solidFill>
                  <a:schemeClr val="tx2"/>
                </a:solidFill>
              </a:rPr>
              <a:t>Develop procedure and notification letter to inform families and staff of potential exposure.    </a:t>
            </a:r>
          </a:p>
          <a:p>
            <a:pPr marL="285750" lvl="0" indent="-285750">
              <a:buFont typeface="Arial" panose="020B0604020202020204" pitchFamily="34" charset="0"/>
              <a:buChar char="•"/>
            </a:pPr>
            <a:r>
              <a:rPr lang="en-US" sz="1600" dirty="0" smtClean="0">
                <a:solidFill>
                  <a:schemeClr val="tx2"/>
                </a:solidFill>
              </a:rPr>
              <a:t>Develop contact </a:t>
            </a:r>
            <a:r>
              <a:rPr lang="en-US" sz="1600" dirty="0">
                <a:solidFill>
                  <a:schemeClr val="tx2"/>
                </a:solidFill>
              </a:rPr>
              <a:t>tracing </a:t>
            </a:r>
            <a:r>
              <a:rPr lang="en-US" sz="1600" dirty="0" smtClean="0">
                <a:solidFill>
                  <a:schemeClr val="tx2"/>
                </a:solidFill>
              </a:rPr>
              <a:t>plan, </a:t>
            </a:r>
            <a:r>
              <a:rPr lang="en-US" sz="1600" dirty="0">
                <a:solidFill>
                  <a:schemeClr val="tx2"/>
                </a:solidFill>
              </a:rPr>
              <a:t>including notification to all potential contacts.  Develop and initiate a contact tracing program identifying staff in each building responsible for this very critical task.  To be completed by 8/11/2020.</a:t>
            </a:r>
          </a:p>
          <a:p>
            <a:pPr marL="285750" lvl="0" indent="-285750">
              <a:buFont typeface="Arial" panose="020B0604020202020204" pitchFamily="34" charset="0"/>
              <a:buChar char="•"/>
            </a:pPr>
            <a:r>
              <a:rPr lang="en-US" sz="1600" dirty="0">
                <a:solidFill>
                  <a:schemeClr val="tx2"/>
                </a:solidFill>
              </a:rPr>
              <a:t>Develop and maintain a continuous log of every person who </a:t>
            </a:r>
            <a:r>
              <a:rPr lang="en-US" sz="1600" dirty="0" smtClean="0">
                <a:solidFill>
                  <a:schemeClr val="tx2"/>
                </a:solidFill>
              </a:rPr>
              <a:t>have had  </a:t>
            </a:r>
            <a:r>
              <a:rPr lang="en-US" sz="1600" dirty="0">
                <a:solidFill>
                  <a:schemeClr val="tx2"/>
                </a:solidFill>
              </a:rPr>
              <a:t>contact with other individuals at the </a:t>
            </a:r>
            <a:r>
              <a:rPr lang="en-US" sz="1600" dirty="0" smtClean="0">
                <a:solidFill>
                  <a:schemeClr val="tx2"/>
                </a:solidFill>
              </a:rPr>
              <a:t>school. </a:t>
            </a:r>
          </a:p>
          <a:p>
            <a:pPr marL="285750" lvl="0" indent="-285750">
              <a:buFont typeface="Arial" panose="020B0604020202020204" pitchFamily="34" charset="0"/>
              <a:buChar char="•"/>
            </a:pPr>
            <a:r>
              <a:rPr lang="en-US" sz="1600" dirty="0" smtClean="0">
                <a:solidFill>
                  <a:schemeClr val="tx2"/>
                </a:solidFill>
              </a:rPr>
              <a:t>Develop training on  </a:t>
            </a:r>
            <a:r>
              <a:rPr lang="en-US" sz="1600" dirty="0">
                <a:solidFill>
                  <a:schemeClr val="tx2"/>
                </a:solidFill>
              </a:rPr>
              <a:t>signs and symptoms of </a:t>
            </a:r>
            <a:r>
              <a:rPr lang="en-US" sz="1600" dirty="0" smtClean="0">
                <a:solidFill>
                  <a:schemeClr val="tx2"/>
                </a:solidFill>
              </a:rPr>
              <a:t>Covid-19 in children </a:t>
            </a:r>
            <a:r>
              <a:rPr lang="en-US" sz="1600" dirty="0">
                <a:solidFill>
                  <a:schemeClr val="tx2"/>
                </a:solidFill>
              </a:rPr>
              <a:t>and </a:t>
            </a:r>
            <a:r>
              <a:rPr lang="en-US" sz="1600" dirty="0" smtClean="0">
                <a:solidFill>
                  <a:schemeClr val="tx2"/>
                </a:solidFill>
              </a:rPr>
              <a:t>ensure </a:t>
            </a:r>
            <a:r>
              <a:rPr lang="en-US" sz="1600" dirty="0">
                <a:solidFill>
                  <a:schemeClr val="tx2"/>
                </a:solidFill>
              </a:rPr>
              <a:t>proper training of </a:t>
            </a:r>
            <a:r>
              <a:rPr lang="en-US" sz="1600" dirty="0" smtClean="0">
                <a:solidFill>
                  <a:schemeClr val="tx2"/>
                </a:solidFill>
              </a:rPr>
              <a:t>staff and families.  </a:t>
            </a:r>
          </a:p>
          <a:p>
            <a:pPr marL="285750" lvl="0" indent="-285750">
              <a:buFont typeface="Arial" panose="020B0604020202020204" pitchFamily="34" charset="0"/>
              <a:buChar char="•"/>
            </a:pPr>
            <a:endParaRPr lang="en-US" dirty="0">
              <a:solidFill>
                <a:schemeClr val="tx2"/>
              </a:solidFill>
            </a:endParaRPr>
          </a:p>
          <a:p>
            <a:pPr lvl="0"/>
            <a:endParaRPr lang="en-US" dirty="0" smtClean="0">
              <a:solidFill>
                <a:schemeClr val="tx2"/>
              </a:solidFill>
            </a:endParaRPr>
          </a:p>
          <a:p>
            <a:pPr marL="285750" lvl="0" indent="-285750">
              <a:buFont typeface="Arial" panose="020B0604020202020204" pitchFamily="34" charset="0"/>
              <a:buChar char="•"/>
            </a:pPr>
            <a:endParaRPr lang="en-US" dirty="0">
              <a:solidFill>
                <a:schemeClr val="tx2"/>
              </a:solidFill>
            </a:endParaRPr>
          </a:p>
          <a:p>
            <a:pPr marL="742950" lvl="1" indent="-285750">
              <a:buFont typeface="Arial" panose="020B0604020202020204" pitchFamily="34" charset="0"/>
              <a:buChar char="•"/>
            </a:pPr>
            <a:endParaRPr lang="en-US" dirty="0"/>
          </a:p>
          <a:p>
            <a:endParaRPr lang="en-US" dirty="0">
              <a:solidFill>
                <a:schemeClr val="accent4"/>
              </a:solidFill>
            </a:endParaRPr>
          </a:p>
        </p:txBody>
      </p:sp>
      <p:pic>
        <p:nvPicPr>
          <p:cNvPr id="5" name="Picture 2" descr="Brookville Cen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4900" y="0"/>
            <a:ext cx="3371850" cy="783771"/>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345474" y="783771"/>
            <a:ext cx="3131276" cy="369332"/>
          </a:xfrm>
          <a:prstGeom prst="rect">
            <a:avLst/>
          </a:prstGeom>
          <a:noFill/>
        </p:spPr>
        <p:txBody>
          <a:bodyPr wrap="square" rtlCol="0">
            <a:spAutoFit/>
          </a:bodyPr>
          <a:lstStyle/>
          <a:p>
            <a:r>
              <a:rPr lang="en-US" dirty="0"/>
              <a:t>Next steps</a:t>
            </a:r>
          </a:p>
        </p:txBody>
      </p:sp>
    </p:spTree>
    <p:extLst>
      <p:ext uri="{BB962C8B-B14F-4D97-AF65-F5344CB8AC3E}">
        <p14:creationId xmlns:p14="http://schemas.microsoft.com/office/powerpoint/2010/main" val="1545008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Academic Literature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xmlns="" name="TF03431380.potx" id="{B573BD99-E105-4D2A-964B-B901A176567A}" vid="{B1D363B9-18DE-4874-9E2B-FD69B5C6548D}"/>
    </a:ext>
  </a:extLst>
</a:theme>
</file>

<file path=ppt/theme/theme2.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CDDBB83-77C1-4099-A0AA-289882E745E2}">
  <ds:schemaRefs>
    <ds:schemaRef ds:uri="http://schemas.microsoft.com/office/infopath/2007/PartnerControls"/>
    <ds:schemaRef ds:uri="http://www.w3.org/XML/1998/namespace"/>
    <ds:schemaRef ds:uri="http://schemas.microsoft.com/office/2006/documentManagement/types"/>
    <ds:schemaRef ds:uri="http://schemas.microsoft.com/office/2006/metadata/properties"/>
    <ds:schemaRef ds:uri="http://purl.org/dc/terms/"/>
    <ds:schemaRef ds:uri="http://purl.org/dc/elements/1.1/"/>
    <ds:schemaRef ds:uri="http://schemas.openxmlformats.org/package/2006/metadata/core-properties"/>
    <ds:schemaRef ds:uri="4873beb7-5857-4685-be1f-d57550cc96cc"/>
    <ds:schemaRef ds:uri="http://purl.org/dc/dcmitype/"/>
  </ds:schemaRefs>
</ds:datastoreItem>
</file>

<file path=customXml/itemProps3.xml><?xml version="1.0" encoding="utf-8"?>
<ds:datastoreItem xmlns:ds="http://schemas.openxmlformats.org/officeDocument/2006/customXml" ds:itemID="{561E720F-F05D-4536-9C34-0CFCED65D3B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Academic presentation, pinstripe and ribbon design (widescreen)</Template>
  <TotalTime>784</TotalTime>
  <Words>1792</Words>
  <Application>Microsoft Macintosh PowerPoint</Application>
  <PresentationFormat>Custom</PresentationFormat>
  <Paragraphs>118</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Academic Literature 16x9</vt:lpstr>
      <vt:lpstr>PowerPoint Presentation</vt:lpstr>
      <vt:lpstr>PowerPoint Presentation</vt:lpstr>
      <vt:lpstr>PowerPoint Presentation</vt:lpstr>
      <vt:lpstr>PowerPoint Presentation</vt:lpstr>
      <vt:lpstr>Prior to Opening</vt:lpstr>
      <vt:lpstr>PowerPoint Presentation</vt:lpstr>
      <vt:lpstr>Physical Space</vt:lpstr>
      <vt:lpstr>Disinfection &amp;Hygiene  </vt:lpstr>
      <vt:lpstr>Infection Control </vt:lpstr>
      <vt:lpstr>PPE &amp; Staff Training </vt:lpstr>
      <vt:lpstr>PowerPoint Presentation</vt:lpstr>
      <vt:lpstr>PowerPoint Presentation</vt:lpstr>
    </vt:vector>
  </TitlesOfParts>
  <Company>AHRC Nassau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Nicole Ferrar</dc:creator>
  <cp:lastModifiedBy>Mary</cp:lastModifiedBy>
  <cp:revision>76</cp:revision>
  <dcterms:created xsi:type="dcterms:W3CDTF">2020-06-18T15:27:38Z</dcterms:created>
  <dcterms:modified xsi:type="dcterms:W3CDTF">2020-07-09T18:30:33Z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