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8" r:id="rId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102" d="100"/>
          <a:sy n="102" d="100"/>
        </p:scale>
        <p:origin x="948"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089515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771209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2661815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4070019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72353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D694B7-2544-4BAA-8994-120EAED46AB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1370789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D694B7-2544-4BAA-8994-120EAED46ABF}" type="datetimeFigureOut">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8596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D694B7-2544-4BAA-8994-120EAED46ABF}" type="datetimeFigureOut">
              <a:rPr lang="en-US" smtClean="0"/>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2832200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D694B7-2544-4BAA-8994-120EAED46ABF}" type="datetimeFigureOut">
              <a:rPr lang="en-US" smtClean="0"/>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352007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D694B7-2544-4BAA-8994-120EAED46AB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95851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D694B7-2544-4BAA-8994-120EAED46AB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023066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D694B7-2544-4BAA-8994-120EAED46ABF}" type="datetimeFigureOut">
              <a:rPr lang="en-US" smtClean="0"/>
              <a:t>1/15/2026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1DD12-6A8C-4862-8984-037F5DCFE541}" type="slidenum">
              <a:rPr lang="en-US" smtClean="0"/>
              <a:t>‹#›</a:t>
            </a:fld>
            <a:endParaRPr lang="en-US"/>
          </a:p>
        </p:txBody>
      </p:sp>
    </p:spTree>
    <p:extLst>
      <p:ext uri="{BB962C8B-B14F-4D97-AF65-F5344CB8AC3E}">
        <p14:creationId xmlns:p14="http://schemas.microsoft.com/office/powerpoint/2010/main" val="155217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87" y="52980"/>
            <a:ext cx="3371850" cy="70771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240380" y="711045"/>
            <a:ext cx="9548948" cy="584775"/>
          </a:xfrm>
          <a:prstGeom prst="rect">
            <a:avLst/>
          </a:prstGeom>
          <a:noFill/>
        </p:spPr>
        <p:txBody>
          <a:bodyPr wrap="square" lIns="91440" tIns="45720" rIns="91440" bIns="45720">
            <a:spAutoFit/>
          </a:bodyPr>
          <a:lstStyle/>
          <a:p>
            <a:pPr algn="ctr"/>
            <a:r>
              <a:rPr lang="en-US" sz="32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Continuing Education: </a:t>
            </a:r>
            <a:r>
              <a:rPr lang="en-US" sz="3200" b="0" i="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Policies and Procedures</a:t>
            </a:r>
          </a:p>
        </p:txBody>
      </p:sp>
      <p:sp>
        <p:nvSpPr>
          <p:cNvPr id="4" name="Rectangle 3"/>
          <p:cNvSpPr/>
          <p:nvPr/>
        </p:nvSpPr>
        <p:spPr>
          <a:xfrm>
            <a:off x="645160" y="1418763"/>
            <a:ext cx="10901680" cy="5509200"/>
          </a:xfrm>
          <a:prstGeom prst="rect">
            <a:avLst/>
          </a:prstGeom>
          <a:noFill/>
        </p:spPr>
        <p:txBody>
          <a:bodyPr wrap="square" lIns="91440" tIns="45720" rIns="91440" bIns="45720">
            <a:spAutoFit/>
          </a:bodyPr>
          <a:lstStyle/>
          <a:p>
            <a:r>
              <a:rPr lang="en-US" sz="1400" b="1" dirty="0">
                <a:latin typeface="Times New Roman" panose="02020603050405020304" pitchFamily="18" charset="0"/>
                <a:cs typeface="Times New Roman" panose="02020603050405020304" pitchFamily="18" charset="0"/>
              </a:rPr>
              <a:t>Satisfactory Completion Requirements</a:t>
            </a:r>
            <a:endParaRPr lang="en-US" sz="1400" dirty="0">
              <a:latin typeface="Times New Roman" panose="02020603050405020304" pitchFamily="18" charset="0"/>
              <a:cs typeface="Times New Roman" panose="02020603050405020304" pitchFamily="18" charset="0"/>
            </a:endParaRPr>
          </a:p>
          <a:p>
            <a:r>
              <a:rPr lang="en-US" sz="1400" i="1" dirty="0">
                <a:latin typeface="Times New Roman" panose="02020603050405020304" pitchFamily="18" charset="0"/>
                <a:cs typeface="Times New Roman" panose="02020603050405020304" pitchFamily="18" charset="0"/>
              </a:rPr>
              <a:t>Courses Conducted Live</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CE participants will be required to sign-in and/or out on the attendance roster during the registration period, prior to the start of the CE event. CE participants will receive accompanying course handouts upon signing in to the workshop. At the conclusion of the workshop, each participant will be required to submit a course evaluation form and a learning assessment measure (i.e., quiz), at the conclusion of the workshop to be eligible to receive CE credits.  The CE attendee will receive a personalized certificate of completion, as proof of participation in the workshop.</a:t>
            </a:r>
          </a:p>
          <a:p>
            <a:r>
              <a:rPr lang="en-US" sz="1400" i="1" dirty="0">
                <a:latin typeface="Times New Roman" panose="02020603050405020304" pitchFamily="18" charset="0"/>
                <a:cs typeface="Times New Roman" panose="02020603050405020304" pitchFamily="18" charset="0"/>
              </a:rPr>
              <a:t>Courses Conducted at a Distance</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Attendance reports documenting participant sign-in and out times will be printed and maintained from the digital platform.  CE participants will be sent accompanying course handouts prior to the start of the workshop. Upon completion of the workshop, each participant will be required to submit a course evaluation form and a learning assessment measure (i.e., quiz), within 7 days of course completion, in order to be eligible to receive CE credits.  The CE attendee will receive a personalized certificate of completion, within 2 weeks of receipt of the course evaluation and learner assessment, as proof of participation in the workshop.</a:t>
            </a:r>
          </a:p>
          <a:p>
            <a:endParaRPr lang="en-US" sz="1400" b="1" dirty="0">
              <a:latin typeface="Times New Roman" panose="02020603050405020304" pitchFamily="18" charset="0"/>
              <a:cs typeface="Times New Roman" panose="02020603050405020304" pitchFamily="18" charset="0"/>
            </a:endParaRPr>
          </a:p>
          <a:p>
            <a:r>
              <a:rPr lang="en-US" sz="1400" b="1" dirty="0">
                <a:latin typeface="Times New Roman" panose="02020603050405020304" pitchFamily="18" charset="0"/>
                <a:cs typeface="Times New Roman" panose="02020603050405020304" pitchFamily="18" charset="0"/>
              </a:rPr>
              <a:t>Refund and Cancellation Policy </a:t>
            </a:r>
            <a:endParaRPr lang="en-US" sz="1400" dirty="0">
              <a:latin typeface="Times New Roman" panose="02020603050405020304" pitchFamily="18" charset="0"/>
              <a:cs typeface="Times New Roman" panose="02020603050405020304" pitchFamily="18" charset="0"/>
            </a:endParaRPr>
          </a:p>
          <a:p>
            <a:r>
              <a:rPr lang="en-US" sz="1400" i="1" dirty="0">
                <a:latin typeface="Times New Roman" panose="02020603050405020304" pitchFamily="18" charset="0"/>
                <a:cs typeface="Times New Roman" panose="02020603050405020304" pitchFamily="18" charset="0"/>
              </a:rPr>
              <a:t>In the Event a Program is Cancelled or Rescheduled </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Brookville Center for Children’s Services reserves the right to cancel or postpone any event prior to the start date should unforeseen circumstances occur.  Information regarding event postponements and cancellations will be emailed to registrants and posted to the Brookville Center for Children’s Services’ website.  A full refund of pre-paid registration fees will be issued to registrants, within 30 days, from the date the event is cancelled or rescheduled.</a:t>
            </a:r>
          </a:p>
          <a:p>
            <a:r>
              <a:rPr lang="en-US" sz="1400" i="1" dirty="0">
                <a:latin typeface="Times New Roman" panose="02020603050405020304" pitchFamily="18" charset="0"/>
                <a:cs typeface="Times New Roman" panose="02020603050405020304" pitchFamily="18" charset="0"/>
              </a:rPr>
              <a:t>In the Event a Participant Cancels Registration </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Registrants reserve the right to cancel their attendance to any event.  A full refund will be issued within 30 days, if the cancellation request is received at least 14 days prior to the event.  Eligibility for a refund will not be considered past the 14-day deadline.  Substitution of participants can be made until the day of the CE program at no charge.</a:t>
            </a:r>
          </a:p>
          <a:p>
            <a:r>
              <a:rPr lang="en-US" sz="1400" dirty="0">
                <a:latin typeface="Times New Roman" panose="02020603050405020304" pitchFamily="18" charset="0"/>
                <a:cs typeface="Times New Roman" panose="02020603050405020304" pitchFamily="18" charset="0"/>
              </a:rPr>
              <a:t> </a:t>
            </a:r>
          </a:p>
          <a:p>
            <a:endParaRPr lang="en-US"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9083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C12BC-CD8B-B069-C0BC-CF1748B9A350}"/>
            </a:ext>
          </a:extLst>
        </p:cNvPr>
        <p:cNvGrpSpPr/>
        <p:nvPr/>
      </p:nvGrpSpPr>
      <p:grpSpPr>
        <a:xfrm>
          <a:off x="0" y="0"/>
          <a:ext cx="0" cy="0"/>
          <a:chOff x="0" y="0"/>
          <a:chExt cx="0" cy="0"/>
        </a:xfrm>
      </p:grpSpPr>
      <p:pic>
        <p:nvPicPr>
          <p:cNvPr id="2" name="Picture 2" descr="Brookville Center">
            <a:extLst>
              <a:ext uri="{FF2B5EF4-FFF2-40B4-BE49-F238E27FC236}">
                <a16:creationId xmlns:a16="http://schemas.microsoft.com/office/drawing/2014/main" id="{65124168-D4B1-F6F1-BD05-6D68AC3E37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87" y="52980"/>
            <a:ext cx="3371850" cy="70771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797F0CD4-727D-AE38-4CCA-AC9E41F893DE}"/>
              </a:ext>
            </a:extLst>
          </p:cNvPr>
          <p:cNvSpPr/>
          <p:nvPr/>
        </p:nvSpPr>
        <p:spPr>
          <a:xfrm>
            <a:off x="1230755" y="662749"/>
            <a:ext cx="9548948" cy="523220"/>
          </a:xfrm>
          <a:prstGeom prst="rect">
            <a:avLst/>
          </a:prstGeom>
          <a:noFill/>
        </p:spPr>
        <p:txBody>
          <a:bodyPr wrap="square" lIns="91440" tIns="45720" rIns="91440" bIns="45720">
            <a:spAutoFit/>
          </a:bodyPr>
          <a:lstStyle/>
          <a:p>
            <a:pPr algn="ctr"/>
            <a:r>
              <a:rPr lang="en-US" sz="28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Continuing Education: </a:t>
            </a:r>
            <a:r>
              <a:rPr lang="en-US" sz="2800" b="0" i="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Policies and Procedures</a:t>
            </a:r>
          </a:p>
        </p:txBody>
      </p:sp>
      <p:sp>
        <p:nvSpPr>
          <p:cNvPr id="4" name="Rectangle 3">
            <a:extLst>
              <a:ext uri="{FF2B5EF4-FFF2-40B4-BE49-F238E27FC236}">
                <a16:creationId xmlns:a16="http://schemas.microsoft.com/office/drawing/2014/main" id="{89B4C53C-1FA3-5A31-E65A-568A25D41E1C}"/>
              </a:ext>
            </a:extLst>
          </p:cNvPr>
          <p:cNvSpPr/>
          <p:nvPr/>
        </p:nvSpPr>
        <p:spPr>
          <a:xfrm>
            <a:off x="462013" y="1185969"/>
            <a:ext cx="11280808" cy="5940088"/>
          </a:xfrm>
          <a:prstGeom prst="rect">
            <a:avLst/>
          </a:prstGeom>
          <a:noFill/>
        </p:spPr>
        <p:txBody>
          <a:bodyPr wrap="square" lIns="91440" tIns="45720" rIns="91440" bIns="45720">
            <a:spAutoFit/>
          </a:bodyPr>
          <a:lstStyle/>
          <a:p>
            <a:r>
              <a:rPr lang="en-US" sz="1400" b="1" dirty="0">
                <a:latin typeface="Times New Roman" panose="02020603050405020304" pitchFamily="18" charset="0"/>
                <a:cs typeface="Times New Roman" panose="02020603050405020304" pitchFamily="18" charset="0"/>
              </a:rPr>
              <a:t>Grievance Policy and Procedure </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The Brookville Center for Children’s Services (BCCS) is committed to providing a positive and engaging continuing education environment.  BCCS welcomes and values input from CE attendees.  If an attendee is dissatisfied with any aspect of the continuing education experience, they may submit their grievance(s) in writing.  BCCS’ Continuing Education Department will review grievances concerning refunds, course content, dissatisfaction with the speaker, the facilities in which the workshop was offered, or any other concern.  Grievances will be reviewed, within 30 days of receipt, according to the following procedure:</a:t>
            </a:r>
          </a:p>
          <a:p>
            <a:pPr marL="171450" lvl="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Attendee will submit grievance(s) in writing via email: CEdept@brookvillecenter.org.</a:t>
            </a:r>
          </a:p>
          <a:p>
            <a:pPr marL="171450" lvl="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Submitted grievances will be reviewed by BCCS’ CE Department.</a:t>
            </a:r>
          </a:p>
          <a:p>
            <a:pPr marL="171450" lvl="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BCCS will respond in writing, within 30 days, with the proposed resolution.  The attendee may reply with further inquiry.</a:t>
            </a:r>
          </a:p>
          <a:p>
            <a:pPr marL="171450" lvl="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Information from grievances will be used to improve future CE events.</a:t>
            </a:r>
          </a:p>
          <a:p>
            <a:pPr lvl="0"/>
            <a:endParaRPr lang="en-US" sz="1400" dirty="0">
              <a:latin typeface="Times New Roman" panose="02020603050405020304" pitchFamily="18" charset="0"/>
              <a:cs typeface="Times New Roman" panose="02020603050405020304" pitchFamily="18" charset="0"/>
            </a:endParaRPr>
          </a:p>
          <a:p>
            <a:r>
              <a:rPr lang="en-US" sz="1400" b="1" dirty="0">
                <a:latin typeface="Times New Roman" panose="02020603050405020304" pitchFamily="18" charset="0"/>
                <a:ea typeface="Times New Roman" panose="02020603050405020304" pitchFamily="18" charset="0"/>
              </a:rPr>
              <a:t>Professional Conduct and Non-Discrimination Policy                                                    </a:t>
            </a:r>
          </a:p>
          <a:p>
            <a:r>
              <a:rPr lang="en-US" sz="1400" dirty="0">
                <a:effectLst/>
                <a:latin typeface="Times New Roman" panose="02020603050405020304" pitchFamily="18" charset="0"/>
                <a:ea typeface="Times New Roman" panose="02020603050405020304" pitchFamily="18" charset="0"/>
              </a:rPr>
              <a:t>Brookville Center for Children’s Services is committed to creating a safe and professional environment, in which all individuals are treated with dignity and respect.  Course planners, instructors and participants of CE events are expected to uphold the highest standards of professional behavior and actively promote an environment that supports diversity, equity and inclusion. It is the policy of the Center to comply with all laws and regulations applicable to its programs and services and to conduct its operations with integrity. </a:t>
            </a:r>
            <a:r>
              <a:rPr lang="en-US" sz="1400" dirty="0">
                <a:latin typeface="Times New Roman" panose="02020603050405020304" pitchFamily="18" charset="0"/>
                <a:ea typeface="Times New Roman" panose="02020603050405020304" pitchFamily="18" charset="0"/>
              </a:rPr>
              <a:t>While conducting continuing education events, BCCS strictly adheres to the codes of ethics outlined by the professional organizations that have accredited BCCS as an approved CE provider.  BCCS is dedicated to ensuring non-discriminatory practices of promotional activities, CE course </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content and in the treatment of course participants.  </a:t>
            </a:r>
            <a:r>
              <a:rPr lang="en-US"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BCCS does not and shall not discriminate on the basis of race, color, religion (creed), gender, gender identity, gender expression, age, national origin (ancestry), disability, marital status, sexual orientation, or military status, in any of its activities or operations.</a:t>
            </a:r>
            <a:endParaRPr lang="en-US" sz="1400" b="1" dirty="0">
              <a:latin typeface="Times New Roman" panose="02020603050405020304" pitchFamily="18" charset="0"/>
              <a:ea typeface="Times New Roman" panose="02020603050405020304" pitchFamily="18" charset="0"/>
            </a:endParaRPr>
          </a:p>
          <a:p>
            <a:endParaRPr lang="en-US" sz="1400" b="1" dirty="0">
              <a:latin typeface="Times New Roman" panose="02020603050405020304" pitchFamily="18" charset="0"/>
              <a:cs typeface="Times New Roman" panose="02020603050405020304" pitchFamily="18" charset="0"/>
            </a:endParaRPr>
          </a:p>
          <a:p>
            <a:r>
              <a:rPr lang="en-US" sz="1400" b="1" dirty="0">
                <a:latin typeface="Times New Roman" panose="02020603050405020304" pitchFamily="18" charset="0"/>
                <a:ea typeface="Times New Roman" panose="02020603050405020304" pitchFamily="18" charset="0"/>
              </a:rPr>
              <a:t>Accommodations</a:t>
            </a:r>
          </a:p>
          <a:p>
            <a:r>
              <a:rPr lang="en-US" sz="1400" dirty="0">
                <a:effectLst/>
                <a:latin typeface="Times New Roman" panose="02020603050405020304" pitchFamily="18" charset="0"/>
                <a:ea typeface="Times New Roman" panose="02020603050405020304" pitchFamily="18" charset="0"/>
              </a:rPr>
              <a:t>Brookville Center for Children’s Services is dedicated to offering reasonable accommodations that allow all learners to fully participate in CE events. </a:t>
            </a:r>
            <a:r>
              <a:rPr lang="en-US" sz="1400" dirty="0">
                <a:latin typeface="Times New Roman" panose="02020603050405020304" pitchFamily="18" charset="0"/>
                <a:ea typeface="Times New Roman" panose="02020603050405020304" pitchFamily="18" charset="0"/>
              </a:rPr>
              <a:t>Learners can request special accommodations, prior to the CE event, by emailing the CE department email address @ cedept@brookvillecenter.org, at least 10 calendar days in advance. After the request is reviewed, a written response will be provided within 1 week of receipt.</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p>
          <a:p>
            <a:endParaRPr lang="en-US" sz="1400" b="1" dirty="0">
              <a:latin typeface="Times New Roman" panose="02020603050405020304" pitchFamily="18" charset="0"/>
              <a:cs typeface="Times New Roman" panose="02020603050405020304" pitchFamily="18" charset="0"/>
            </a:endParaRPr>
          </a:p>
          <a:p>
            <a:endParaRPr lang="en-US"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2172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87" y="-1"/>
            <a:ext cx="3371850" cy="79683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321526" y="844903"/>
            <a:ext cx="9548948" cy="584775"/>
          </a:xfrm>
          <a:prstGeom prst="rect">
            <a:avLst/>
          </a:prstGeom>
          <a:noFill/>
        </p:spPr>
        <p:txBody>
          <a:bodyPr wrap="square" lIns="91440" tIns="45720" rIns="91440" bIns="45720">
            <a:spAutoFit/>
          </a:bodyPr>
          <a:lstStyle/>
          <a:p>
            <a:pPr algn="ctr"/>
            <a:r>
              <a:rPr lang="en-US" sz="32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Continuing Education: </a:t>
            </a:r>
            <a:r>
              <a:rPr lang="en-US" sz="3200" b="0" i="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Policies and Procedures</a:t>
            </a:r>
          </a:p>
        </p:txBody>
      </p:sp>
      <p:sp>
        <p:nvSpPr>
          <p:cNvPr id="4" name="Rectangle 3"/>
          <p:cNvSpPr/>
          <p:nvPr/>
        </p:nvSpPr>
        <p:spPr>
          <a:xfrm>
            <a:off x="299267" y="1364379"/>
            <a:ext cx="11108712" cy="400110"/>
          </a:xfrm>
          <a:prstGeom prst="rect">
            <a:avLst/>
          </a:prstGeom>
          <a:noFill/>
        </p:spPr>
        <p:txBody>
          <a:bodyPr wrap="square" lIns="91440" tIns="45720" rIns="91440" bIns="45720">
            <a:spAutoFit/>
          </a:bodyPr>
          <a:lstStyle/>
          <a:p>
            <a:endParaRPr lang="en-US" sz="1000" b="1" dirty="0"/>
          </a:p>
          <a:p>
            <a:endParaRPr lang="en-US" sz="1000" b="1" dirty="0"/>
          </a:p>
        </p:txBody>
      </p:sp>
      <p:sp>
        <p:nvSpPr>
          <p:cNvPr id="5" name="Rectangle 4"/>
          <p:cNvSpPr/>
          <p:nvPr/>
        </p:nvSpPr>
        <p:spPr>
          <a:xfrm>
            <a:off x="811099" y="1700178"/>
            <a:ext cx="10596880" cy="5186228"/>
          </a:xfrm>
          <a:prstGeom prst="rect">
            <a:avLst/>
          </a:prstGeom>
        </p:spPr>
        <p:txBody>
          <a:bodyPr wrap="square">
            <a:spAutoFit/>
          </a:bodyPr>
          <a:lstStyle/>
          <a:p>
            <a:r>
              <a:rPr lang="en-US" sz="1400"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Privacy and Security of Participant’s Records </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The Brookville Center for Children’s Services (BCCS) is committed to ensuring the privacy and security of all participants’ continuing education records.                        </a:t>
            </a:r>
          </a:p>
          <a:p>
            <a:pPr>
              <a:lnSpc>
                <a:spcPct val="107000"/>
              </a:lnSpc>
              <a:spcAft>
                <a:spcPts val="800"/>
              </a:spcAft>
            </a:pPr>
            <a:r>
              <a:rPr lang="en-US" sz="1400" i="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Maintenance of Registration and Course Participant Documentation</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Brookville Center for Children’s Services has a permanent record keeping system for maintenance of participant documentation.  Documentation including personally identifiable information will be reviewed for accuracy and uploaded to BCCS’ Continuing Education Digital Filing System, with restricted access for the CE administrator and documentation manager. Registration information and learner course records, including attendance rosters, course evaluations and learning assessments, will be uploaded and maintained for a time period of 7 years from the date of the course offering. </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Documentation backups of participant records may only be requested by CE personnel through the IT department. </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Participant information will be released, by the CE Administrator, to the individual learners upon request, given authorization via email.  Participant information will not be shared with any outside entities or sold for marketing purposes.  </a:t>
            </a:r>
          </a:p>
          <a:p>
            <a:pPr lvl="0">
              <a:lnSpc>
                <a:spcPct val="107000"/>
              </a:lnSpc>
              <a:spcAft>
                <a:spcPts val="800"/>
              </a:spcAft>
            </a:pPr>
            <a:r>
              <a:rPr lang="en-US" sz="1400" i="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Information Provided to Brookville Center for Children’s Services Website</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1400"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Information Collection, Use, and Sharing</a:t>
            </a:r>
            <a:r>
              <a:rPr lang="en-US" sz="1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BCCS is the sole proprietor of the continuing education website. The CE Department will be the only entity that is granted access to personally identifiable information such as name, address, email address and credit card number.  The CE Department will access personally identifiable information through agency computers that are password protected.  BCCS will safeguard sensitive information provided via the website through encryption, which can be verified by a “lock icon” in the webpage address bar. </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Participant information will not be shared with any outside entities or sold for marketing purposes.  Personal email information may be used, should there be a need for contact and/or to provide information regarding future CE events.  Participants may request to be removed from BCCS’ email distribution list at any time.</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pPr>
            <a:r>
              <a:rPr lang="en-US" sz="1200" dirty="0">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958961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6DD1C582EAFEC4DA8182D26BAC08282" ma:contentTypeVersion="22" ma:contentTypeDescription="Create a new document." ma:contentTypeScope="" ma:versionID="4f803e68feaa73425e9e7eb5e1bbf912">
  <xsd:schema xmlns:xsd="http://www.w3.org/2001/XMLSchema" xmlns:xs="http://www.w3.org/2001/XMLSchema" xmlns:p="http://schemas.microsoft.com/office/2006/metadata/properties" xmlns:ns2="24ec1315-e9e9-4b52-a6c1-b2d47d2218fc" xmlns:ns3="e72523bd-5483-4f3d-9392-80051c915c1d" targetNamespace="http://schemas.microsoft.com/office/2006/metadata/properties" ma:root="true" ma:fieldsID="ac98f0d3be3aaa4881b3afc0fbf2de02" ns2:_="" ns3:_="">
    <xsd:import namespace="24ec1315-e9e9-4b52-a6c1-b2d47d2218fc"/>
    <xsd:import namespace="e72523bd-5483-4f3d-9392-80051c915c1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Order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ec1315-e9e9-4b52-a6c1-b2d47d2218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descrip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7396d5ff-30e9-43a9-8d88-f2cefc4590a1"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Order0" ma:index="23" nillable="true" ma:displayName="Order" ma:decimals="0" ma:format="Dropdown" ma:internalName="Order0" ma:percentage="FALSE">
      <xsd:simpleType>
        <xsd:restriction base="dms:Number"/>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72523bd-5483-4f3d-9392-80051c915c1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6c9027f-266d-4419-b3fa-96ad84614362}" ma:internalName="TaxCatchAll" ma:showField="CatchAllData" ma:web="e72523bd-5483-4f3d-9392-80051c915c1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4ec1315-e9e9-4b52-a6c1-b2d47d2218fc">
      <Terms xmlns="http://schemas.microsoft.com/office/infopath/2007/PartnerControls"/>
    </lcf76f155ced4ddcb4097134ff3c332f>
    <TaxCatchAll xmlns="e72523bd-5483-4f3d-9392-80051c915c1d" xsi:nil="true"/>
    <Order0 xmlns="24ec1315-e9e9-4b52-a6c1-b2d47d2218fc" xsi:nil="true"/>
  </documentManagement>
</p:properties>
</file>

<file path=customXml/itemProps1.xml><?xml version="1.0" encoding="utf-8"?>
<ds:datastoreItem xmlns:ds="http://schemas.openxmlformats.org/officeDocument/2006/customXml" ds:itemID="{340E2B1E-8117-4CB0-BC9B-E441DC0FE711}"/>
</file>

<file path=customXml/itemProps2.xml><?xml version="1.0" encoding="utf-8"?>
<ds:datastoreItem xmlns:ds="http://schemas.openxmlformats.org/officeDocument/2006/customXml" ds:itemID="{8795EC4F-89E6-4E31-9561-86C54406CB17}"/>
</file>

<file path=customXml/itemProps3.xml><?xml version="1.0" encoding="utf-8"?>
<ds:datastoreItem xmlns:ds="http://schemas.openxmlformats.org/officeDocument/2006/customXml" ds:itemID="{8D37F33A-3BC7-4386-AE1B-466634A2F3FA}"/>
</file>

<file path=docProps/app.xml><?xml version="1.0" encoding="utf-8"?>
<Properties xmlns="http://schemas.openxmlformats.org/officeDocument/2006/extended-properties" xmlns:vt="http://schemas.openxmlformats.org/officeDocument/2006/docPropsVTypes">
  <TotalTime>503</TotalTime>
  <Words>1194</Words>
  <Application>Microsoft Office PowerPoint</Application>
  <PresentationFormat>Widescreen</PresentationFormat>
  <Paragraphs>33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AHRC Nassau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 Knight</dc:creator>
  <cp:lastModifiedBy>Monica Montoya</cp:lastModifiedBy>
  <cp:revision>33</cp:revision>
  <cp:lastPrinted>2025-05-30T17:38:03Z</cp:lastPrinted>
  <dcterms:created xsi:type="dcterms:W3CDTF">2021-06-28T12:33:40Z</dcterms:created>
  <dcterms:modified xsi:type="dcterms:W3CDTF">2026-01-15T12:55:44Z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0x01010066DD1C582EAFEC4DA8182D26BAC08282</vt:lpwstr>
  </property>
</Properties>
</file>