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quickStyle1.xml" ContentType="application/vnd.openxmlformats-officedocument.drawingml.diagramStyl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diagrams/colors1.xml" ContentType="application/vnd.openxmlformats-officedocument.drawingml.diagramColors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diagrams/layout1.xml" ContentType="application/vnd.openxmlformats-officedocument.drawingml.diagram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34" r:id="rId1"/>
  </p:sldMasterIdLst>
  <p:sldIdLst>
    <p:sldId id="256" r:id="rId2"/>
    <p:sldId id="257" r:id="rId3"/>
    <p:sldId id="260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3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-6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29A544-E9EE-1B4F-9660-E4B838EA5889}" type="doc">
      <dgm:prSet loTypeId="urn:microsoft.com/office/officeart/2005/8/layout/radial6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9444C8-67B8-FC4D-81DE-D49E0ABA519A}">
      <dgm:prSet phldrT="[Text]"/>
      <dgm:spPr/>
      <dgm:t>
        <a:bodyPr/>
        <a:lstStyle/>
        <a:p>
          <a:r>
            <a:rPr lang="en-US" b="1" dirty="0" smtClean="0">
              <a:solidFill>
                <a:srgbClr val="800000"/>
              </a:solidFill>
              <a:latin typeface="Chalkboard"/>
              <a:cs typeface="Chalkboard"/>
            </a:rPr>
            <a:t>MY CHILD</a:t>
          </a:r>
          <a:endParaRPr lang="en-US" b="1" dirty="0">
            <a:solidFill>
              <a:srgbClr val="800000"/>
            </a:solidFill>
            <a:latin typeface="Chalkboard"/>
            <a:cs typeface="Chalkboard"/>
          </a:endParaRPr>
        </a:p>
      </dgm:t>
    </dgm:pt>
    <dgm:pt modelId="{88375E7F-9789-2B43-A469-A9C037ACA432}" type="parTrans" cxnId="{B6FC9831-0590-3146-9FC8-0254EDB3DDC8}">
      <dgm:prSet/>
      <dgm:spPr/>
      <dgm:t>
        <a:bodyPr/>
        <a:lstStyle/>
        <a:p>
          <a:endParaRPr lang="en-US"/>
        </a:p>
      </dgm:t>
    </dgm:pt>
    <dgm:pt modelId="{4DA50234-6BB3-7548-96F2-19A0096CC3B8}" type="sibTrans" cxnId="{B6FC9831-0590-3146-9FC8-0254EDB3DDC8}">
      <dgm:prSet/>
      <dgm:spPr/>
      <dgm:t>
        <a:bodyPr/>
        <a:lstStyle/>
        <a:p>
          <a:endParaRPr lang="en-US"/>
        </a:p>
      </dgm:t>
    </dgm:pt>
    <dgm:pt modelId="{40794BF8-C2E3-4C4E-A219-9D6D909E4791}">
      <dgm:prSet phldrT="[Text]" custT="1"/>
      <dgm:spPr/>
      <dgm:t>
        <a:bodyPr/>
        <a:lstStyle/>
        <a:p>
          <a:r>
            <a:rPr lang="en-US" sz="1800" dirty="0" smtClean="0">
              <a:latin typeface="Chalkboard"/>
              <a:cs typeface="Chalkboard"/>
            </a:rPr>
            <a:t>COMMUNICATION</a:t>
          </a:r>
          <a:endParaRPr lang="en-US" sz="1800" dirty="0">
            <a:latin typeface="Chalkboard"/>
            <a:cs typeface="Chalkboard"/>
          </a:endParaRPr>
        </a:p>
      </dgm:t>
    </dgm:pt>
    <dgm:pt modelId="{70D72449-84F8-5140-AFA9-58C6B311A245}" type="parTrans" cxnId="{4586028E-EA96-8841-B31C-00E5A908D9F0}">
      <dgm:prSet/>
      <dgm:spPr/>
      <dgm:t>
        <a:bodyPr/>
        <a:lstStyle/>
        <a:p>
          <a:endParaRPr lang="en-US"/>
        </a:p>
      </dgm:t>
    </dgm:pt>
    <dgm:pt modelId="{B7546B7B-1C4B-D141-8F50-9A011BE2875F}" type="sibTrans" cxnId="{4586028E-EA96-8841-B31C-00E5A908D9F0}">
      <dgm:prSet/>
      <dgm:spPr/>
      <dgm:t>
        <a:bodyPr/>
        <a:lstStyle/>
        <a:p>
          <a:endParaRPr lang="en-US">
            <a:latin typeface="Chalkboard"/>
            <a:cs typeface="Chalkboard"/>
          </a:endParaRPr>
        </a:p>
      </dgm:t>
    </dgm:pt>
    <dgm:pt modelId="{156B1322-8F00-3E4A-AA8A-39EAF997BB81}">
      <dgm:prSet phldrT="[Text]"/>
      <dgm:spPr/>
      <dgm:t>
        <a:bodyPr/>
        <a:lstStyle/>
        <a:p>
          <a:r>
            <a:rPr lang="en-US" dirty="0" smtClean="0">
              <a:latin typeface="Chalkboard"/>
              <a:cs typeface="Chalkboard"/>
            </a:rPr>
            <a:t>ENVIRONMENT</a:t>
          </a:r>
          <a:endParaRPr lang="en-US" dirty="0">
            <a:latin typeface="Chalkboard"/>
            <a:cs typeface="Chalkboard"/>
          </a:endParaRPr>
        </a:p>
      </dgm:t>
    </dgm:pt>
    <dgm:pt modelId="{54941EEF-2556-3A47-BE73-A358CA340604}" type="parTrans" cxnId="{725EBB0D-9DAB-0447-9D54-CEF05768B110}">
      <dgm:prSet/>
      <dgm:spPr/>
      <dgm:t>
        <a:bodyPr/>
        <a:lstStyle/>
        <a:p>
          <a:endParaRPr lang="en-US"/>
        </a:p>
      </dgm:t>
    </dgm:pt>
    <dgm:pt modelId="{4B7AA3EF-EA6F-704C-BBD5-12D6A83DE353}" type="sibTrans" cxnId="{725EBB0D-9DAB-0447-9D54-CEF05768B110}">
      <dgm:prSet/>
      <dgm:spPr/>
      <dgm:t>
        <a:bodyPr/>
        <a:lstStyle/>
        <a:p>
          <a:endParaRPr lang="en-US">
            <a:latin typeface="Chalkboard"/>
            <a:cs typeface="Chalkboard"/>
          </a:endParaRPr>
        </a:p>
      </dgm:t>
    </dgm:pt>
    <dgm:pt modelId="{8E574F3F-D5E9-FE45-BD9F-503AC15E5410}">
      <dgm:prSet phldrT="[Text]" custT="1"/>
      <dgm:spPr/>
      <dgm:t>
        <a:bodyPr/>
        <a:lstStyle/>
        <a:p>
          <a:r>
            <a:rPr lang="en-US" sz="1800" dirty="0" smtClean="0">
              <a:latin typeface="Chalkboard"/>
              <a:cs typeface="Chalkboard"/>
            </a:rPr>
            <a:t>BEHAVIORAL STRATEGIES</a:t>
          </a:r>
          <a:endParaRPr lang="en-US" sz="1800" dirty="0">
            <a:latin typeface="Chalkboard"/>
            <a:cs typeface="Chalkboard"/>
          </a:endParaRPr>
        </a:p>
      </dgm:t>
    </dgm:pt>
    <dgm:pt modelId="{485D5EC1-AA99-8447-9B54-E6929BA21BAE}" type="parTrans" cxnId="{80F32C7F-1CEB-3546-8276-99BD03CCD2CD}">
      <dgm:prSet/>
      <dgm:spPr/>
      <dgm:t>
        <a:bodyPr/>
        <a:lstStyle/>
        <a:p>
          <a:endParaRPr lang="en-US"/>
        </a:p>
      </dgm:t>
    </dgm:pt>
    <dgm:pt modelId="{3C450A6D-4D5C-4F4D-AD54-015B2ACE6C68}" type="sibTrans" cxnId="{80F32C7F-1CEB-3546-8276-99BD03CCD2CD}">
      <dgm:prSet/>
      <dgm:spPr/>
      <dgm:t>
        <a:bodyPr/>
        <a:lstStyle/>
        <a:p>
          <a:endParaRPr lang="en-US">
            <a:latin typeface="Chalkboard"/>
            <a:cs typeface="Chalkboard"/>
          </a:endParaRPr>
        </a:p>
      </dgm:t>
    </dgm:pt>
    <dgm:pt modelId="{42E9644E-1A9D-8240-87F8-6EB5DB62D051}">
      <dgm:prSet phldrT="[Text]"/>
      <dgm:spPr/>
      <dgm:t>
        <a:bodyPr/>
        <a:lstStyle/>
        <a:p>
          <a:r>
            <a:rPr lang="en-US" dirty="0" smtClean="0">
              <a:latin typeface="Chalkboard"/>
              <a:cs typeface="Chalkboard"/>
            </a:rPr>
            <a:t>ASK FOR SUPPORT</a:t>
          </a:r>
          <a:endParaRPr lang="en-US" dirty="0">
            <a:latin typeface="Chalkboard"/>
            <a:cs typeface="Chalkboard"/>
          </a:endParaRPr>
        </a:p>
      </dgm:t>
    </dgm:pt>
    <dgm:pt modelId="{688D324C-06B1-A14A-9E43-905BAC615A99}" type="parTrans" cxnId="{93D2B2A6-A330-B840-8305-5025EE1B80D3}">
      <dgm:prSet/>
      <dgm:spPr/>
      <dgm:t>
        <a:bodyPr/>
        <a:lstStyle/>
        <a:p>
          <a:endParaRPr lang="en-US"/>
        </a:p>
      </dgm:t>
    </dgm:pt>
    <dgm:pt modelId="{F72CC4D6-8AB4-1A41-9AE2-B0E5A85FB05B}" type="sibTrans" cxnId="{93D2B2A6-A330-B840-8305-5025EE1B80D3}">
      <dgm:prSet/>
      <dgm:spPr/>
      <dgm:t>
        <a:bodyPr/>
        <a:lstStyle/>
        <a:p>
          <a:endParaRPr lang="en-US">
            <a:latin typeface="Chalkboard"/>
            <a:cs typeface="Chalkboard"/>
          </a:endParaRPr>
        </a:p>
      </dgm:t>
    </dgm:pt>
    <dgm:pt modelId="{928245BA-48F4-CA41-93E5-2E418612259F}" type="pres">
      <dgm:prSet presAssocID="{FC29A544-E9EE-1B4F-9660-E4B838EA588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07FEF7-9A72-F244-81E0-2B57F39F049A}" type="pres">
      <dgm:prSet presAssocID="{209444C8-67B8-FC4D-81DE-D49E0ABA519A}" presName="centerShape" presStyleLbl="node0" presStyleIdx="0" presStyleCnt="1"/>
      <dgm:spPr/>
      <dgm:t>
        <a:bodyPr/>
        <a:lstStyle/>
        <a:p>
          <a:endParaRPr lang="en-US"/>
        </a:p>
      </dgm:t>
    </dgm:pt>
    <dgm:pt modelId="{BD03ECE4-274B-9548-A6A3-3549795D326B}" type="pres">
      <dgm:prSet presAssocID="{40794BF8-C2E3-4C4E-A219-9D6D909E4791}" presName="node" presStyleLbl="node1" presStyleIdx="0" presStyleCnt="4" custScaleX="2537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498C5D-1E60-F843-A0EC-1ECF276B17A4}" type="pres">
      <dgm:prSet presAssocID="{40794BF8-C2E3-4C4E-A219-9D6D909E4791}" presName="dummy" presStyleCnt="0"/>
      <dgm:spPr/>
    </dgm:pt>
    <dgm:pt modelId="{A9333F33-3F0B-1F43-8ABB-1F154697D8D2}" type="pres">
      <dgm:prSet presAssocID="{B7546B7B-1C4B-D141-8F50-9A011BE2875F}" presName="sibTrans" presStyleLbl="sibTrans2D1" presStyleIdx="0" presStyleCnt="4"/>
      <dgm:spPr/>
      <dgm:t>
        <a:bodyPr/>
        <a:lstStyle/>
        <a:p>
          <a:endParaRPr lang="en-US"/>
        </a:p>
      </dgm:t>
    </dgm:pt>
    <dgm:pt modelId="{D77DD449-407C-384C-BABB-4CC5D3F04ABB}" type="pres">
      <dgm:prSet presAssocID="{156B1322-8F00-3E4A-AA8A-39EAF997BB81}" presName="node" presStyleLbl="node1" presStyleIdx="1" presStyleCnt="4" custScaleX="196844" custScaleY="103402" custRadScaleRad="1182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2B53C9-194E-CF4C-AE66-8CDC011CC01C}" type="pres">
      <dgm:prSet presAssocID="{156B1322-8F00-3E4A-AA8A-39EAF997BB81}" presName="dummy" presStyleCnt="0"/>
      <dgm:spPr/>
    </dgm:pt>
    <dgm:pt modelId="{139B00B0-FDF4-6641-9B62-D5B09C1A4E0A}" type="pres">
      <dgm:prSet presAssocID="{4B7AA3EF-EA6F-704C-BBD5-12D6A83DE353}" presName="sibTrans" presStyleLbl="sibTrans2D1" presStyleIdx="1" presStyleCnt="4"/>
      <dgm:spPr/>
      <dgm:t>
        <a:bodyPr/>
        <a:lstStyle/>
        <a:p>
          <a:endParaRPr lang="en-US"/>
        </a:p>
      </dgm:t>
    </dgm:pt>
    <dgm:pt modelId="{CA075EBC-D5AA-8542-95A4-C75CB437E41E}" type="pres">
      <dgm:prSet presAssocID="{8E574F3F-D5E9-FE45-BD9F-503AC15E5410}" presName="node" presStyleLbl="node1" presStyleIdx="2" presStyleCnt="4" custScaleX="2510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EC1A64-0C03-7648-BAE5-C5DC3A5A1C26}" type="pres">
      <dgm:prSet presAssocID="{8E574F3F-D5E9-FE45-BD9F-503AC15E5410}" presName="dummy" presStyleCnt="0"/>
      <dgm:spPr/>
    </dgm:pt>
    <dgm:pt modelId="{0691A771-1207-C54C-8386-E2C283D5A928}" type="pres">
      <dgm:prSet presAssocID="{3C450A6D-4D5C-4F4D-AD54-015B2ACE6C68}" presName="sibTrans" presStyleLbl="sibTrans2D1" presStyleIdx="2" presStyleCnt="4"/>
      <dgm:spPr/>
      <dgm:t>
        <a:bodyPr/>
        <a:lstStyle/>
        <a:p>
          <a:endParaRPr lang="en-US"/>
        </a:p>
      </dgm:t>
    </dgm:pt>
    <dgm:pt modelId="{4ADF281B-FA5F-B543-9B7E-D176A6DC5459}" type="pres">
      <dgm:prSet presAssocID="{42E9644E-1A9D-8240-87F8-6EB5DB62D051}" presName="node" presStyleLbl="node1" presStyleIdx="3" presStyleCnt="4" custScaleX="212830" custRadScaleRad="1238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C35742-0505-3146-A0D4-E1976C72192E}" type="pres">
      <dgm:prSet presAssocID="{42E9644E-1A9D-8240-87F8-6EB5DB62D051}" presName="dummy" presStyleCnt="0"/>
      <dgm:spPr/>
    </dgm:pt>
    <dgm:pt modelId="{36E48C2D-06D4-EE4E-9651-EC0759FA0E0D}" type="pres">
      <dgm:prSet presAssocID="{F72CC4D6-8AB4-1A41-9AE2-B0E5A85FB05B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185BA966-4AB5-F345-AF62-F3691762B0C2}" type="presOf" srcId="{B7546B7B-1C4B-D141-8F50-9A011BE2875F}" destId="{A9333F33-3F0B-1F43-8ABB-1F154697D8D2}" srcOrd="0" destOrd="0" presId="urn:microsoft.com/office/officeart/2005/8/layout/radial6"/>
    <dgm:cxn modelId="{93D2B2A6-A330-B840-8305-5025EE1B80D3}" srcId="{209444C8-67B8-FC4D-81DE-D49E0ABA519A}" destId="{42E9644E-1A9D-8240-87F8-6EB5DB62D051}" srcOrd="3" destOrd="0" parTransId="{688D324C-06B1-A14A-9E43-905BAC615A99}" sibTransId="{F72CC4D6-8AB4-1A41-9AE2-B0E5A85FB05B}"/>
    <dgm:cxn modelId="{8C54C3F5-CE96-2240-9E17-875D68DCD41F}" type="presOf" srcId="{209444C8-67B8-FC4D-81DE-D49E0ABA519A}" destId="{F007FEF7-9A72-F244-81E0-2B57F39F049A}" srcOrd="0" destOrd="0" presId="urn:microsoft.com/office/officeart/2005/8/layout/radial6"/>
    <dgm:cxn modelId="{B37440C5-D8F5-CD4B-95AA-732B5BF79E4D}" type="presOf" srcId="{4B7AA3EF-EA6F-704C-BBD5-12D6A83DE353}" destId="{139B00B0-FDF4-6641-9B62-D5B09C1A4E0A}" srcOrd="0" destOrd="0" presId="urn:microsoft.com/office/officeart/2005/8/layout/radial6"/>
    <dgm:cxn modelId="{172D530F-4A41-9243-B61D-DD4F56122281}" type="presOf" srcId="{42E9644E-1A9D-8240-87F8-6EB5DB62D051}" destId="{4ADF281B-FA5F-B543-9B7E-D176A6DC5459}" srcOrd="0" destOrd="0" presId="urn:microsoft.com/office/officeart/2005/8/layout/radial6"/>
    <dgm:cxn modelId="{142AA14D-6614-2049-B1D2-D1BC3489C28C}" type="presOf" srcId="{F72CC4D6-8AB4-1A41-9AE2-B0E5A85FB05B}" destId="{36E48C2D-06D4-EE4E-9651-EC0759FA0E0D}" srcOrd="0" destOrd="0" presId="urn:microsoft.com/office/officeart/2005/8/layout/radial6"/>
    <dgm:cxn modelId="{31E18155-99B5-F842-A4C7-2ABC24C40449}" type="presOf" srcId="{156B1322-8F00-3E4A-AA8A-39EAF997BB81}" destId="{D77DD449-407C-384C-BABB-4CC5D3F04ABB}" srcOrd="0" destOrd="0" presId="urn:microsoft.com/office/officeart/2005/8/layout/radial6"/>
    <dgm:cxn modelId="{80F32C7F-1CEB-3546-8276-99BD03CCD2CD}" srcId="{209444C8-67B8-FC4D-81DE-D49E0ABA519A}" destId="{8E574F3F-D5E9-FE45-BD9F-503AC15E5410}" srcOrd="2" destOrd="0" parTransId="{485D5EC1-AA99-8447-9B54-E6929BA21BAE}" sibTransId="{3C450A6D-4D5C-4F4D-AD54-015B2ACE6C68}"/>
    <dgm:cxn modelId="{EBFDE1F4-8764-DE48-A0BA-95C8429FCFA7}" type="presOf" srcId="{FC29A544-E9EE-1B4F-9660-E4B838EA5889}" destId="{928245BA-48F4-CA41-93E5-2E418612259F}" srcOrd="0" destOrd="0" presId="urn:microsoft.com/office/officeart/2005/8/layout/radial6"/>
    <dgm:cxn modelId="{725EBB0D-9DAB-0447-9D54-CEF05768B110}" srcId="{209444C8-67B8-FC4D-81DE-D49E0ABA519A}" destId="{156B1322-8F00-3E4A-AA8A-39EAF997BB81}" srcOrd="1" destOrd="0" parTransId="{54941EEF-2556-3A47-BE73-A358CA340604}" sibTransId="{4B7AA3EF-EA6F-704C-BBD5-12D6A83DE353}"/>
    <dgm:cxn modelId="{4586028E-EA96-8841-B31C-00E5A908D9F0}" srcId="{209444C8-67B8-FC4D-81DE-D49E0ABA519A}" destId="{40794BF8-C2E3-4C4E-A219-9D6D909E4791}" srcOrd="0" destOrd="0" parTransId="{70D72449-84F8-5140-AFA9-58C6B311A245}" sibTransId="{B7546B7B-1C4B-D141-8F50-9A011BE2875F}"/>
    <dgm:cxn modelId="{C83268DD-9D83-FB43-9766-ECF398676218}" type="presOf" srcId="{3C450A6D-4D5C-4F4D-AD54-015B2ACE6C68}" destId="{0691A771-1207-C54C-8386-E2C283D5A928}" srcOrd="0" destOrd="0" presId="urn:microsoft.com/office/officeart/2005/8/layout/radial6"/>
    <dgm:cxn modelId="{31FA650F-4F74-1F40-A497-1B99E2EAE3C6}" type="presOf" srcId="{40794BF8-C2E3-4C4E-A219-9D6D909E4791}" destId="{BD03ECE4-274B-9548-A6A3-3549795D326B}" srcOrd="0" destOrd="0" presId="urn:microsoft.com/office/officeart/2005/8/layout/radial6"/>
    <dgm:cxn modelId="{B6FC9831-0590-3146-9FC8-0254EDB3DDC8}" srcId="{FC29A544-E9EE-1B4F-9660-E4B838EA5889}" destId="{209444C8-67B8-FC4D-81DE-D49E0ABA519A}" srcOrd="0" destOrd="0" parTransId="{88375E7F-9789-2B43-A469-A9C037ACA432}" sibTransId="{4DA50234-6BB3-7548-96F2-19A0096CC3B8}"/>
    <dgm:cxn modelId="{7F755720-3EE5-2E46-AF45-D95A353494C1}" type="presOf" srcId="{8E574F3F-D5E9-FE45-BD9F-503AC15E5410}" destId="{CA075EBC-D5AA-8542-95A4-C75CB437E41E}" srcOrd="0" destOrd="0" presId="urn:microsoft.com/office/officeart/2005/8/layout/radial6"/>
    <dgm:cxn modelId="{10C5EE48-3996-D54C-96EE-2B7A7418C563}" type="presParOf" srcId="{928245BA-48F4-CA41-93E5-2E418612259F}" destId="{F007FEF7-9A72-F244-81E0-2B57F39F049A}" srcOrd="0" destOrd="0" presId="urn:microsoft.com/office/officeart/2005/8/layout/radial6"/>
    <dgm:cxn modelId="{54FA07F4-C47A-D643-8D2C-3AE5BA186ACA}" type="presParOf" srcId="{928245BA-48F4-CA41-93E5-2E418612259F}" destId="{BD03ECE4-274B-9548-A6A3-3549795D326B}" srcOrd="1" destOrd="0" presId="urn:microsoft.com/office/officeart/2005/8/layout/radial6"/>
    <dgm:cxn modelId="{9E3C2299-44E8-834D-B3E9-EC735A8DAF62}" type="presParOf" srcId="{928245BA-48F4-CA41-93E5-2E418612259F}" destId="{D8498C5D-1E60-F843-A0EC-1ECF276B17A4}" srcOrd="2" destOrd="0" presId="urn:microsoft.com/office/officeart/2005/8/layout/radial6"/>
    <dgm:cxn modelId="{240235E9-45BD-9546-A8D7-16F1AF2E7C7D}" type="presParOf" srcId="{928245BA-48F4-CA41-93E5-2E418612259F}" destId="{A9333F33-3F0B-1F43-8ABB-1F154697D8D2}" srcOrd="3" destOrd="0" presId="urn:microsoft.com/office/officeart/2005/8/layout/radial6"/>
    <dgm:cxn modelId="{AF559B20-98E9-F944-99A2-9071E742BD34}" type="presParOf" srcId="{928245BA-48F4-CA41-93E5-2E418612259F}" destId="{D77DD449-407C-384C-BABB-4CC5D3F04ABB}" srcOrd="4" destOrd="0" presId="urn:microsoft.com/office/officeart/2005/8/layout/radial6"/>
    <dgm:cxn modelId="{2291C47B-6662-EE45-911A-FA330AC154E7}" type="presParOf" srcId="{928245BA-48F4-CA41-93E5-2E418612259F}" destId="{BF2B53C9-194E-CF4C-AE66-8CDC011CC01C}" srcOrd="5" destOrd="0" presId="urn:microsoft.com/office/officeart/2005/8/layout/radial6"/>
    <dgm:cxn modelId="{FF0BCCC3-EDF6-A541-B688-907FA2854F12}" type="presParOf" srcId="{928245BA-48F4-CA41-93E5-2E418612259F}" destId="{139B00B0-FDF4-6641-9B62-D5B09C1A4E0A}" srcOrd="6" destOrd="0" presId="urn:microsoft.com/office/officeart/2005/8/layout/radial6"/>
    <dgm:cxn modelId="{D508948E-01F7-7444-AB4D-B4815E39F1E3}" type="presParOf" srcId="{928245BA-48F4-CA41-93E5-2E418612259F}" destId="{CA075EBC-D5AA-8542-95A4-C75CB437E41E}" srcOrd="7" destOrd="0" presId="urn:microsoft.com/office/officeart/2005/8/layout/radial6"/>
    <dgm:cxn modelId="{A5DEEA56-39CA-3D45-92C9-411CDFC8A23B}" type="presParOf" srcId="{928245BA-48F4-CA41-93E5-2E418612259F}" destId="{E4EC1A64-0C03-7648-BAE5-C5DC3A5A1C26}" srcOrd="8" destOrd="0" presId="urn:microsoft.com/office/officeart/2005/8/layout/radial6"/>
    <dgm:cxn modelId="{957BC59E-2912-EB4A-9C66-02A4DF09AECE}" type="presParOf" srcId="{928245BA-48F4-CA41-93E5-2E418612259F}" destId="{0691A771-1207-C54C-8386-E2C283D5A928}" srcOrd="9" destOrd="0" presId="urn:microsoft.com/office/officeart/2005/8/layout/radial6"/>
    <dgm:cxn modelId="{3B4DD42F-259B-DF49-A19A-F820D604E3E6}" type="presParOf" srcId="{928245BA-48F4-CA41-93E5-2E418612259F}" destId="{4ADF281B-FA5F-B543-9B7E-D176A6DC5459}" srcOrd="10" destOrd="0" presId="urn:microsoft.com/office/officeart/2005/8/layout/radial6"/>
    <dgm:cxn modelId="{1F191AB7-4879-154A-94B3-66559492E63E}" type="presParOf" srcId="{928245BA-48F4-CA41-93E5-2E418612259F}" destId="{8AC35742-0505-3146-A0D4-E1976C72192E}" srcOrd="11" destOrd="0" presId="urn:microsoft.com/office/officeart/2005/8/layout/radial6"/>
    <dgm:cxn modelId="{F4715D7A-3C1A-6F42-AC3F-02D59CC9ABD7}" type="presParOf" srcId="{928245BA-48F4-CA41-93E5-2E418612259F}" destId="{36E48C2D-06D4-EE4E-9651-EC0759FA0E0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E48C2D-06D4-EE4E-9651-EC0759FA0E0D}">
      <dsp:nvSpPr>
        <dsp:cNvPr id="0" name=""/>
        <dsp:cNvSpPr/>
      </dsp:nvSpPr>
      <dsp:spPr>
        <a:xfrm>
          <a:off x="2012686" y="472711"/>
          <a:ext cx="3482283" cy="3482283"/>
        </a:xfrm>
        <a:prstGeom prst="blockArc">
          <a:avLst>
            <a:gd name="adj1" fmla="val 10700682"/>
            <a:gd name="adj2" fmla="val 17028297"/>
            <a:gd name="adj3" fmla="val 464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91A771-1207-C54C-8386-E2C283D5A928}">
      <dsp:nvSpPr>
        <dsp:cNvPr id="0" name=""/>
        <dsp:cNvSpPr/>
      </dsp:nvSpPr>
      <dsp:spPr>
        <a:xfrm>
          <a:off x="2012686" y="570967"/>
          <a:ext cx="3482283" cy="3482283"/>
        </a:xfrm>
        <a:prstGeom prst="blockArc">
          <a:avLst>
            <a:gd name="adj1" fmla="val 4571703"/>
            <a:gd name="adj2" fmla="val 10899318"/>
            <a:gd name="adj3" fmla="val 464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9B00B0-FDF4-6641-9B62-D5B09C1A4E0A}">
      <dsp:nvSpPr>
        <dsp:cNvPr id="0" name=""/>
        <dsp:cNvSpPr/>
      </dsp:nvSpPr>
      <dsp:spPr>
        <a:xfrm>
          <a:off x="2729342" y="550485"/>
          <a:ext cx="3482283" cy="3482283"/>
        </a:xfrm>
        <a:prstGeom prst="blockArc">
          <a:avLst>
            <a:gd name="adj1" fmla="val 21542096"/>
            <a:gd name="adj2" fmla="val 6031840"/>
            <a:gd name="adj3" fmla="val 464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333F33-3F0B-1F43-8ABB-1F154697D8D2}">
      <dsp:nvSpPr>
        <dsp:cNvPr id="0" name=""/>
        <dsp:cNvSpPr/>
      </dsp:nvSpPr>
      <dsp:spPr>
        <a:xfrm>
          <a:off x="2729342" y="493194"/>
          <a:ext cx="3482283" cy="3482283"/>
        </a:xfrm>
        <a:prstGeom prst="blockArc">
          <a:avLst>
            <a:gd name="adj1" fmla="val 15568160"/>
            <a:gd name="adj2" fmla="val 57904"/>
            <a:gd name="adj3" fmla="val 464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07FEF7-9A72-F244-81E0-2B57F39F049A}">
      <dsp:nvSpPr>
        <dsp:cNvPr id="0" name=""/>
        <dsp:cNvSpPr/>
      </dsp:nvSpPr>
      <dsp:spPr>
        <a:xfrm>
          <a:off x="3357991" y="1461318"/>
          <a:ext cx="1603325" cy="160332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solidFill>
                <a:srgbClr val="800000"/>
              </a:solidFill>
              <a:latin typeface="Chalkboard"/>
              <a:cs typeface="Chalkboard"/>
            </a:rPr>
            <a:t>MY CHILD</a:t>
          </a:r>
          <a:endParaRPr lang="en-US" sz="2900" b="1" kern="1200" dirty="0">
            <a:solidFill>
              <a:srgbClr val="800000"/>
            </a:solidFill>
            <a:latin typeface="Chalkboard"/>
            <a:cs typeface="Chalkboard"/>
          </a:endParaRPr>
        </a:p>
      </dsp:txBody>
      <dsp:txXfrm>
        <a:off x="3357991" y="1461318"/>
        <a:ext cx="1603325" cy="1603325"/>
      </dsp:txXfrm>
    </dsp:sp>
    <dsp:sp modelId="{BD03ECE4-274B-9548-A6A3-3549795D326B}">
      <dsp:nvSpPr>
        <dsp:cNvPr id="0" name=""/>
        <dsp:cNvSpPr/>
      </dsp:nvSpPr>
      <dsp:spPr>
        <a:xfrm>
          <a:off x="2735863" y="1079"/>
          <a:ext cx="2847581" cy="11223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halkboard"/>
              <a:cs typeface="Chalkboard"/>
            </a:rPr>
            <a:t>COMMUNICATION</a:t>
          </a:r>
          <a:endParaRPr lang="en-US" sz="1800" kern="1200" dirty="0">
            <a:latin typeface="Chalkboard"/>
            <a:cs typeface="Chalkboard"/>
          </a:endParaRPr>
        </a:p>
      </dsp:txBody>
      <dsp:txXfrm>
        <a:off x="2735863" y="1079"/>
        <a:ext cx="2847581" cy="1122327"/>
      </dsp:txXfrm>
    </dsp:sp>
    <dsp:sp modelId="{D77DD449-407C-384C-BABB-4CC5D3F04ABB}">
      <dsp:nvSpPr>
        <dsp:cNvPr id="0" name=""/>
        <dsp:cNvSpPr/>
      </dsp:nvSpPr>
      <dsp:spPr>
        <a:xfrm>
          <a:off x="5066362" y="1682726"/>
          <a:ext cx="2209234" cy="116050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halkboard"/>
              <a:cs typeface="Chalkboard"/>
            </a:rPr>
            <a:t>ENVIRONMENT</a:t>
          </a:r>
          <a:endParaRPr lang="en-US" sz="1700" kern="1200" dirty="0">
            <a:latin typeface="Chalkboard"/>
            <a:cs typeface="Chalkboard"/>
          </a:endParaRPr>
        </a:p>
      </dsp:txBody>
      <dsp:txXfrm>
        <a:off x="5066362" y="1682726"/>
        <a:ext cx="2209234" cy="1160509"/>
      </dsp:txXfrm>
    </dsp:sp>
    <dsp:sp modelId="{CA075EBC-D5AA-8542-95A4-C75CB437E41E}">
      <dsp:nvSpPr>
        <dsp:cNvPr id="0" name=""/>
        <dsp:cNvSpPr/>
      </dsp:nvSpPr>
      <dsp:spPr>
        <a:xfrm>
          <a:off x="2750868" y="3402555"/>
          <a:ext cx="2817570" cy="11223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halkboard"/>
              <a:cs typeface="Chalkboard"/>
            </a:rPr>
            <a:t>BEHAVIORAL STRATEGIES</a:t>
          </a:r>
          <a:endParaRPr lang="en-US" sz="1800" kern="1200" dirty="0">
            <a:latin typeface="Chalkboard"/>
            <a:cs typeface="Chalkboard"/>
          </a:endParaRPr>
        </a:p>
      </dsp:txBody>
      <dsp:txXfrm>
        <a:off x="2750868" y="3402555"/>
        <a:ext cx="2817570" cy="1122327"/>
      </dsp:txXfrm>
    </dsp:sp>
    <dsp:sp modelId="{4ADF281B-FA5F-B543-9B7E-D176A6DC5459}">
      <dsp:nvSpPr>
        <dsp:cNvPr id="0" name=""/>
        <dsp:cNvSpPr/>
      </dsp:nvSpPr>
      <dsp:spPr>
        <a:xfrm>
          <a:off x="859475" y="1701817"/>
          <a:ext cx="2388650" cy="11223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halkboard"/>
              <a:cs typeface="Chalkboard"/>
            </a:rPr>
            <a:t>ASK FOR SUPPORT</a:t>
          </a:r>
          <a:endParaRPr lang="en-US" sz="1700" kern="1200" dirty="0">
            <a:latin typeface="Chalkboard"/>
            <a:cs typeface="Chalkboard"/>
          </a:endParaRPr>
        </a:p>
      </dsp:txBody>
      <dsp:txXfrm>
        <a:off x="859475" y="1701817"/>
        <a:ext cx="2388650" cy="11223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353E9-DEBD-144B-8ABA-1E26B8EA71E2}" type="datetimeFigureOut">
              <a:rPr lang="en-US" smtClean="0"/>
              <a:pPr/>
              <a:t>3/19/20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3079-7C9E-C848-AA58-D8C224875F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353E9-DEBD-144B-8ABA-1E26B8EA71E2}" type="datetimeFigureOut">
              <a:rPr lang="en-US" smtClean="0"/>
              <a:pPr/>
              <a:t>3/19/20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3079-7C9E-C848-AA58-D8C224875F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353E9-DEBD-144B-8ABA-1E26B8EA71E2}" type="datetimeFigureOut">
              <a:rPr lang="en-US" smtClean="0"/>
              <a:pPr/>
              <a:t>3/19/20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3079-7C9E-C848-AA58-D8C224875F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353E9-DEBD-144B-8ABA-1E26B8EA71E2}" type="datetimeFigureOut">
              <a:rPr lang="en-US" smtClean="0"/>
              <a:pPr/>
              <a:t>3/19/20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3079-7C9E-C848-AA58-D8C224875F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353E9-DEBD-144B-8ABA-1E26B8EA71E2}" type="datetimeFigureOut">
              <a:rPr lang="en-US" smtClean="0"/>
              <a:pPr/>
              <a:t>3/19/20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3079-7C9E-C848-AA58-D8C224875F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353E9-DEBD-144B-8ABA-1E26B8EA71E2}" type="datetimeFigureOut">
              <a:rPr lang="en-US" smtClean="0"/>
              <a:pPr/>
              <a:t>3/19/20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3079-7C9E-C848-AA58-D8C224875F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353E9-DEBD-144B-8ABA-1E26B8EA71E2}" type="datetimeFigureOut">
              <a:rPr lang="en-US" smtClean="0"/>
              <a:pPr/>
              <a:t>3/19/20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3079-7C9E-C848-AA58-D8C224875F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353E9-DEBD-144B-8ABA-1E26B8EA71E2}" type="datetimeFigureOut">
              <a:rPr lang="en-US" smtClean="0"/>
              <a:pPr/>
              <a:t>3/19/20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3079-7C9E-C848-AA58-D8C224875F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353E9-DEBD-144B-8ABA-1E26B8EA71E2}" type="datetimeFigureOut">
              <a:rPr lang="en-US" smtClean="0"/>
              <a:pPr/>
              <a:t>3/19/20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3079-7C9E-C848-AA58-D8C224875F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353E9-DEBD-144B-8ABA-1E26B8EA71E2}" type="datetimeFigureOut">
              <a:rPr lang="en-US" smtClean="0"/>
              <a:pPr/>
              <a:t>3/19/20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3079-7C9E-C848-AA58-D8C224875F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353E9-DEBD-144B-8ABA-1E26B8EA71E2}" type="datetimeFigureOut">
              <a:rPr lang="en-US" smtClean="0"/>
              <a:pPr/>
              <a:t>3/19/20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3079-7C9E-C848-AA58-D8C224875F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353E9-DEBD-144B-8ABA-1E26B8EA71E2}" type="datetimeFigureOut">
              <a:rPr lang="en-US" smtClean="0"/>
              <a:pPr/>
              <a:t>3/19/20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E3079-7C9E-C848-AA58-D8C224875F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rentingspecialneeds.org" TargetMode="External"/><Relationship Id="rId4" Type="http://schemas.openxmlformats.org/officeDocument/2006/relationships/hyperlink" Target="https://www.autismspeaks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pbs.or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1592778"/>
            <a:ext cx="4910328" cy="2460402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5400" b="1" dirty="0" smtClean="0">
                <a:solidFill>
                  <a:srgbClr val="800000"/>
                </a:solidFill>
                <a:latin typeface="Chalkboard"/>
                <a:cs typeface="Chalkboard"/>
              </a:rPr>
              <a:t>POSITIVE </a:t>
            </a:r>
            <a:r>
              <a:rPr lang="en-US" sz="5400" b="1" dirty="0" smtClean="0">
                <a:solidFill>
                  <a:srgbClr val="800000"/>
                </a:solidFill>
                <a:effectLst>
                  <a:innerShdw blurRad="63500" dist="50800" dir="16200000">
                    <a:srgbClr val="000000">
                      <a:alpha val="50000"/>
                    </a:srgbClr>
                  </a:innerShdw>
                </a:effectLst>
                <a:latin typeface="Chalkboard"/>
                <a:cs typeface="Chalkboard"/>
              </a:rPr>
              <a:t>BEHAVIOR</a:t>
            </a:r>
            <a:r>
              <a:rPr lang="en-US" sz="5400" b="1" dirty="0" smtClean="0">
                <a:solidFill>
                  <a:srgbClr val="800000"/>
                </a:solidFill>
                <a:latin typeface="Chalkboard"/>
                <a:cs typeface="Chalkboard"/>
              </a:rPr>
              <a:t> SUPPORT</a:t>
            </a:r>
            <a:r>
              <a:rPr lang="en-US" sz="5400" b="1" dirty="0" smtClean="0">
                <a:solidFill>
                  <a:srgbClr val="800000"/>
                </a:solidFill>
              </a:rPr>
              <a:t>S </a:t>
            </a:r>
            <a:endParaRPr lang="en-US" sz="5400" b="1" dirty="0">
              <a:solidFill>
                <a:srgbClr val="8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5348" y="4053180"/>
            <a:ext cx="5209780" cy="886968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halkboard"/>
                <a:cs typeface="Chalkboard"/>
              </a:rPr>
              <a:t>AN INTRODUCTION FOR PARENTS</a:t>
            </a:r>
            <a:endParaRPr lang="en-US" sz="2400" dirty="0">
              <a:latin typeface="Chalkboard"/>
              <a:cs typeface="Chalkboar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0" y="472849"/>
            <a:ext cx="3035300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09428" y="4755482"/>
            <a:ext cx="371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Kristine Loccisano BCBA; LBA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000" dirty="0" smtClean="0">
                <a:latin typeface="Chalkboard"/>
                <a:cs typeface="Chalkboard"/>
              </a:rPr>
              <a:t>Using basic communication skills to indicate basic needs and wants</a:t>
            </a:r>
          </a:p>
          <a:p>
            <a:r>
              <a:rPr lang="en-US" sz="3000" dirty="0" smtClean="0">
                <a:latin typeface="Chalkboard"/>
                <a:cs typeface="Chalkboard"/>
              </a:rPr>
              <a:t>Basic communication replaces the challenging behavior to achieve the same thing.</a:t>
            </a:r>
          </a:p>
          <a:p>
            <a:pPr algn="ctr">
              <a:buNone/>
            </a:pPr>
            <a:r>
              <a:rPr lang="en-US" sz="3000" i="1" dirty="0" smtClean="0">
                <a:latin typeface="Chalkboard"/>
                <a:cs typeface="Chalkboard"/>
              </a:rPr>
              <a:t>  </a:t>
            </a:r>
            <a:r>
              <a:rPr lang="en-US" sz="3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halkboard"/>
                <a:cs typeface="Chalkboard"/>
              </a:rPr>
              <a:t>I hit Mommy and she comes to play with me</a:t>
            </a:r>
          </a:p>
          <a:p>
            <a:pPr algn="ctr">
              <a:buNone/>
            </a:pPr>
            <a:r>
              <a:rPr lang="en-US" sz="3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halkboard"/>
                <a:cs typeface="Chalkboard"/>
              </a:rPr>
              <a:t>OR</a:t>
            </a:r>
          </a:p>
          <a:p>
            <a:pPr algn="ctr">
              <a:buNone/>
            </a:pPr>
            <a:r>
              <a:rPr lang="en-US" sz="3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halkboard"/>
                <a:cs typeface="Chalkboard"/>
              </a:rPr>
              <a:t>I use any form of communication to request “Mommy”</a:t>
            </a:r>
            <a:endParaRPr lang="en-US" sz="3000" i="1" dirty="0">
              <a:solidFill>
                <a:schemeClr val="tx2">
                  <a:lumMod val="60000"/>
                  <a:lumOff val="40000"/>
                </a:schemeClr>
              </a:solidFill>
              <a:latin typeface="Chalkboard"/>
              <a:cs typeface="Chalkboard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800000"/>
                </a:solidFill>
                <a:latin typeface="Chalkboard"/>
                <a:cs typeface="Chalkboard"/>
              </a:rPr>
              <a:t>FUNCTIONAL COMMUNICATION TRAINING</a:t>
            </a:r>
            <a:endParaRPr lang="en-US" sz="3600" b="1" dirty="0">
              <a:solidFill>
                <a:srgbClr val="800000"/>
              </a:solidFill>
              <a:latin typeface="Chalkboard"/>
              <a:cs typeface="Chalkboar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halkboard"/>
                <a:cs typeface="Chalkboard"/>
              </a:rPr>
              <a:t>Forms of communication</a:t>
            </a:r>
          </a:p>
          <a:p>
            <a:pPr lvl="1"/>
            <a:r>
              <a:rPr lang="en-US" dirty="0" smtClean="0">
                <a:latin typeface="Chalkboard"/>
                <a:cs typeface="Chalkboard"/>
              </a:rPr>
              <a:t>Gestures -</a:t>
            </a:r>
            <a:r>
              <a:rPr lang="en-US" dirty="0">
                <a:latin typeface="Chalkboard"/>
                <a:cs typeface="Chalkboard"/>
              </a:rPr>
              <a:t>p</a:t>
            </a:r>
            <a:r>
              <a:rPr lang="en-US" dirty="0" smtClean="0">
                <a:latin typeface="Chalkboard"/>
                <a:cs typeface="Chalkboard"/>
              </a:rPr>
              <a:t>ointing, bringing someone to something, reaching, touching, looking at something</a:t>
            </a:r>
          </a:p>
          <a:p>
            <a:pPr lvl="1"/>
            <a:r>
              <a:rPr lang="en-US" dirty="0" smtClean="0">
                <a:latin typeface="Chalkboard"/>
                <a:cs typeface="Chalkboard"/>
              </a:rPr>
              <a:t>Vocalizations – words, sounds, approximations</a:t>
            </a:r>
          </a:p>
          <a:p>
            <a:pPr lvl="1"/>
            <a:r>
              <a:rPr lang="en-US" dirty="0" smtClean="0">
                <a:latin typeface="Chalkboard"/>
                <a:cs typeface="Chalkboard"/>
              </a:rPr>
              <a:t>Augmentative  – PECS, voice output device, sign language</a:t>
            </a:r>
          </a:p>
          <a:p>
            <a:r>
              <a:rPr lang="en-US" dirty="0" smtClean="0">
                <a:latin typeface="Chalkboard"/>
                <a:cs typeface="Chalkboard"/>
              </a:rPr>
              <a:t>Identify your child’s method of communication and what he/she is “saying”. </a:t>
            </a:r>
          </a:p>
          <a:p>
            <a:pPr lvl="1"/>
            <a:r>
              <a:rPr lang="en-US" dirty="0" smtClean="0">
                <a:latin typeface="Chalkboard"/>
                <a:cs typeface="Chalkboard"/>
              </a:rPr>
              <a:t>Write it down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rgbClr val="800000"/>
                </a:solidFill>
                <a:latin typeface="Chalkboard"/>
                <a:cs typeface="Chalkboard"/>
              </a:rPr>
              <a:t>FUNCTIONAL COMMUNICATION TRAINING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halkboard"/>
                <a:cs typeface="Chalkboard"/>
              </a:rPr>
              <a:t>Make the environment a successful place</a:t>
            </a:r>
          </a:p>
          <a:p>
            <a:pPr lvl="1"/>
            <a:r>
              <a:rPr lang="en-US" dirty="0" smtClean="0">
                <a:latin typeface="Chalkboard"/>
                <a:cs typeface="Chalkboard"/>
              </a:rPr>
              <a:t>Organize and provide structure</a:t>
            </a:r>
          </a:p>
          <a:p>
            <a:pPr lvl="1"/>
            <a:r>
              <a:rPr lang="en-US" dirty="0" smtClean="0">
                <a:latin typeface="Chalkboard"/>
                <a:cs typeface="Chalkboard"/>
              </a:rPr>
              <a:t>Inform of transitions and changes</a:t>
            </a:r>
          </a:p>
          <a:p>
            <a:pPr lvl="1"/>
            <a:r>
              <a:rPr lang="en-US" dirty="0" smtClean="0">
                <a:latin typeface="Chalkboard"/>
                <a:cs typeface="Chalkboard"/>
              </a:rPr>
              <a:t>Use visual supports</a:t>
            </a:r>
          </a:p>
          <a:p>
            <a:pPr lvl="1"/>
            <a:r>
              <a:rPr lang="en-US" dirty="0" smtClean="0">
                <a:latin typeface="Chalkboard"/>
                <a:cs typeface="Chalkboard"/>
              </a:rPr>
              <a:t>Provide a safe place for breaks and alone time</a:t>
            </a:r>
          </a:p>
          <a:p>
            <a:pPr lvl="1"/>
            <a:r>
              <a:rPr lang="en-US" dirty="0" smtClean="0">
                <a:latin typeface="Chalkboard"/>
                <a:cs typeface="Chalkboard"/>
              </a:rPr>
              <a:t>Increase opportunities for communication</a:t>
            </a:r>
          </a:p>
          <a:p>
            <a:pPr lvl="1"/>
            <a:r>
              <a:rPr lang="en-US" dirty="0" smtClean="0">
                <a:latin typeface="Chalkboard"/>
                <a:cs typeface="Chalkboard"/>
              </a:rPr>
              <a:t>Keep routines consistent</a:t>
            </a:r>
          </a:p>
          <a:p>
            <a:pPr lvl="1"/>
            <a:r>
              <a:rPr lang="en-US" dirty="0" smtClean="0">
                <a:latin typeface="Chalkboard"/>
                <a:cs typeface="Chalkboard"/>
              </a:rPr>
              <a:t>Have immediate access to reinforcing items 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rgbClr val="800000"/>
                </a:solidFill>
                <a:latin typeface="Chalkboard"/>
                <a:cs typeface="Chalkboard"/>
              </a:rPr>
              <a:t>HOW CAN I CHANGE THE ENVIRONENT?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halkboard"/>
                <a:cs typeface="Chalkboard"/>
              </a:rPr>
              <a:t>Set clear cut expectations and “talk” to your child.</a:t>
            </a:r>
          </a:p>
          <a:p>
            <a:r>
              <a:rPr lang="en-US" dirty="0" smtClean="0">
                <a:latin typeface="Chalkboard"/>
                <a:cs typeface="Chalkboard"/>
              </a:rPr>
              <a:t>“Listen” to what your child is saying, never ignore communication attempts</a:t>
            </a:r>
          </a:p>
          <a:p>
            <a:r>
              <a:rPr lang="en-US" dirty="0" smtClean="0">
                <a:latin typeface="Chalkboard"/>
                <a:cs typeface="Chalkboard"/>
              </a:rPr>
              <a:t>Reinforce, reinforce and reinforce all behaviors that are appropriate, including new skills</a:t>
            </a:r>
          </a:p>
          <a:p>
            <a:r>
              <a:rPr lang="en-US" dirty="0" smtClean="0">
                <a:latin typeface="Chalkboard"/>
                <a:cs typeface="Chalkboard"/>
              </a:rPr>
              <a:t>Set your child up for success, accept what he/she can do, do not expect more that he/she is capable of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rgbClr val="800000"/>
                </a:solidFill>
                <a:latin typeface="Chalkboard"/>
                <a:cs typeface="Chalkboard"/>
              </a:rPr>
              <a:t>WHAT ARE SOME BEHAVIORAL STRATEGIES I CAN USE?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Chalkboard"/>
                <a:cs typeface="Chalkboard"/>
              </a:rPr>
              <a:t>Keep your child engaged as much as possible.</a:t>
            </a:r>
          </a:p>
          <a:p>
            <a:r>
              <a:rPr lang="en-US" dirty="0" smtClean="0">
                <a:latin typeface="Chalkboard"/>
                <a:cs typeface="Chalkboard"/>
              </a:rPr>
              <a:t>Identify skill deficits, teach and practice</a:t>
            </a:r>
          </a:p>
          <a:p>
            <a:r>
              <a:rPr lang="en-US" dirty="0" smtClean="0">
                <a:latin typeface="Chalkboard"/>
                <a:cs typeface="Chalkboard"/>
              </a:rPr>
              <a:t>Practice difficult situations (going to the supermarket) in short intervals that her child is able to tolerate.</a:t>
            </a:r>
          </a:p>
          <a:p>
            <a:r>
              <a:rPr lang="en-US" dirty="0" smtClean="0">
                <a:latin typeface="Chalkboard"/>
                <a:cs typeface="Chalkboard"/>
              </a:rPr>
              <a:t>Give choices when appropriate</a:t>
            </a:r>
          </a:p>
          <a:p>
            <a:r>
              <a:rPr lang="en-US" dirty="0" smtClean="0">
                <a:latin typeface="Chalkboard"/>
                <a:cs typeface="Chalkboard"/>
              </a:rPr>
              <a:t>Use appropriate language when interacting and recognize if your child has difficulty comprehending.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rgbClr val="800000"/>
                </a:solidFill>
                <a:latin typeface="Chalkboard"/>
                <a:cs typeface="Chalkboard"/>
              </a:rPr>
              <a:t>WHAT ARE SOME BEHAVIORAL STRATEGIES I CAN USE?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halkboard"/>
                <a:cs typeface="Chalkboard"/>
              </a:rPr>
              <a:t>Establish rules and follow through</a:t>
            </a:r>
          </a:p>
          <a:p>
            <a:r>
              <a:rPr lang="en-US" dirty="0" smtClean="0">
                <a:latin typeface="Chalkboard"/>
                <a:cs typeface="Chalkboard"/>
              </a:rPr>
              <a:t>Reinforce, reinforce, reinforce</a:t>
            </a:r>
          </a:p>
          <a:p>
            <a:pPr lvl="2"/>
            <a:r>
              <a:rPr lang="en-US" dirty="0">
                <a:latin typeface="Chalkboard"/>
                <a:cs typeface="Chalkboard"/>
              </a:rPr>
              <a:t>A</a:t>
            </a:r>
            <a:r>
              <a:rPr lang="en-US" dirty="0" smtClean="0">
                <a:latin typeface="Chalkboard"/>
                <a:cs typeface="Chalkboard"/>
              </a:rPr>
              <a:t>ll appropriate behavior</a:t>
            </a:r>
          </a:p>
          <a:p>
            <a:pPr lvl="2"/>
            <a:r>
              <a:rPr lang="en-US" dirty="0" smtClean="0">
                <a:latin typeface="Chalkboard"/>
                <a:cs typeface="Chalkboard"/>
              </a:rPr>
              <a:t>All communication, even attempts</a:t>
            </a:r>
          </a:p>
          <a:p>
            <a:pPr lvl="2"/>
            <a:r>
              <a:rPr lang="en-US" dirty="0" smtClean="0">
                <a:latin typeface="Chalkboard"/>
                <a:cs typeface="Chalkboard"/>
              </a:rPr>
              <a:t>The absence of behavior</a:t>
            </a:r>
          </a:p>
          <a:p>
            <a:pPr lvl="2"/>
            <a:r>
              <a:rPr lang="en-US" dirty="0" smtClean="0">
                <a:latin typeface="Chalkboard"/>
                <a:cs typeface="Chalkboard"/>
              </a:rPr>
              <a:t>Success of new skills and abilities </a:t>
            </a:r>
          </a:p>
          <a:p>
            <a:pPr lvl="2"/>
            <a:r>
              <a:rPr lang="en-US" dirty="0" smtClean="0">
                <a:latin typeface="Chalkboard"/>
                <a:cs typeface="Chalkboard"/>
              </a:rPr>
              <a:t>Self control</a:t>
            </a:r>
          </a:p>
          <a:p>
            <a:pPr lvl="2"/>
            <a:r>
              <a:rPr lang="en-US" dirty="0" smtClean="0">
                <a:latin typeface="Chalkboard"/>
                <a:cs typeface="Chalkboard"/>
              </a:rPr>
              <a:t>The use of an alternate behavior </a:t>
            </a:r>
          </a:p>
          <a:p>
            <a:pPr lvl="2"/>
            <a:endParaRPr lang="en-US" dirty="0" smtClean="0">
              <a:latin typeface="Chalkboard"/>
              <a:cs typeface="Chalkboard"/>
            </a:endParaRPr>
          </a:p>
          <a:p>
            <a:pPr lvl="2"/>
            <a:endParaRPr lang="en-US" dirty="0" smtClean="0">
              <a:latin typeface="Chalkboard"/>
              <a:cs typeface="Chalkboard"/>
            </a:endParaRPr>
          </a:p>
          <a:p>
            <a:pPr lvl="2"/>
            <a:endParaRPr lang="en-US" dirty="0" smtClean="0">
              <a:latin typeface="Chalkboard"/>
              <a:cs typeface="Chalkboard"/>
            </a:endParaRPr>
          </a:p>
          <a:p>
            <a:pPr lvl="2"/>
            <a:endParaRPr lang="en-US" dirty="0" smtClean="0">
              <a:latin typeface="Chalkboard"/>
              <a:cs typeface="Chalkboard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rgbClr val="800000"/>
                </a:solidFill>
                <a:latin typeface="Chalkboard"/>
                <a:cs typeface="Chalkboard"/>
              </a:rPr>
              <a:t>WHAT ARE SOME BEHAVIORAL STRATEGIES I CAN USE?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halkboard"/>
                <a:cs typeface="Chalkboard"/>
              </a:rPr>
              <a:t>Anything that follows a behavior that increases the chance of the behavior occurs again</a:t>
            </a:r>
          </a:p>
          <a:p>
            <a:pPr lvl="1"/>
            <a:r>
              <a:rPr lang="en-US" dirty="0" smtClean="0">
                <a:latin typeface="Chalkboard"/>
                <a:cs typeface="Chalkboard"/>
              </a:rPr>
              <a:t>A favorite toy</a:t>
            </a:r>
          </a:p>
          <a:p>
            <a:pPr lvl="1"/>
            <a:r>
              <a:rPr lang="en-US" dirty="0" smtClean="0">
                <a:latin typeface="Chalkboard"/>
                <a:cs typeface="Chalkboard"/>
              </a:rPr>
              <a:t>Attention from parent</a:t>
            </a:r>
          </a:p>
          <a:p>
            <a:pPr lvl="1"/>
            <a:r>
              <a:rPr lang="en-US" dirty="0" smtClean="0">
                <a:latin typeface="Chalkboard"/>
                <a:cs typeface="Chalkboard"/>
              </a:rPr>
              <a:t>Time alone</a:t>
            </a:r>
          </a:p>
          <a:p>
            <a:pPr lvl="1"/>
            <a:r>
              <a:rPr lang="en-US" dirty="0" smtClean="0">
                <a:latin typeface="Chalkboard"/>
                <a:cs typeface="Chalkboard"/>
              </a:rPr>
              <a:t>Favorite snack</a:t>
            </a:r>
          </a:p>
          <a:p>
            <a:r>
              <a:rPr lang="en-US" dirty="0" smtClean="0">
                <a:latin typeface="Chalkboard"/>
                <a:cs typeface="Chalkboard"/>
              </a:rPr>
              <a:t>Always pair an item or activity with behavior specific praise</a:t>
            </a:r>
          </a:p>
          <a:p>
            <a:pPr lvl="1">
              <a:buNone/>
            </a:pPr>
            <a:endParaRPr lang="en-US" dirty="0" smtClean="0">
              <a:latin typeface="Chalkboard"/>
              <a:cs typeface="Chalkboard"/>
            </a:endParaRPr>
          </a:p>
          <a:p>
            <a:pPr lvl="2"/>
            <a:endParaRPr lang="en-US" dirty="0">
              <a:latin typeface="Chalkboard"/>
              <a:cs typeface="Chalkboard"/>
            </a:endParaRPr>
          </a:p>
          <a:p>
            <a:pPr lvl="2"/>
            <a:endParaRPr lang="en-US" dirty="0" smtClean="0">
              <a:latin typeface="Chalkboard"/>
              <a:cs typeface="Chalkboard"/>
            </a:endParaRPr>
          </a:p>
          <a:p>
            <a:pPr lvl="2"/>
            <a:endParaRPr lang="en-US" dirty="0" smtClean="0">
              <a:latin typeface="Chalkboard"/>
              <a:cs typeface="Chalkboard"/>
            </a:endParaRPr>
          </a:p>
          <a:p>
            <a:pPr lvl="2"/>
            <a:endParaRPr lang="en-US" dirty="0" smtClean="0">
              <a:latin typeface="Chalkboard"/>
              <a:cs typeface="Chalkboard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800000"/>
                </a:solidFill>
                <a:latin typeface="Chalkboard"/>
                <a:cs typeface="Chalkboard"/>
              </a:rPr>
              <a:t>WHAT IS REINFORCEMENT?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ctr">
              <a:buNone/>
            </a:pPr>
            <a:r>
              <a:rPr lang="en-US" sz="3600" b="1" dirty="0" smtClean="0">
                <a:solidFill>
                  <a:srgbClr val="558ED5"/>
                </a:solidFill>
                <a:latin typeface="Chalkboard"/>
                <a:cs typeface="Chalkboard"/>
              </a:rPr>
              <a:t>DO NOT WAIT FOR THE BEHAVIOR TO OCCUR TO REMIND YOU TO REINFORCE</a:t>
            </a:r>
            <a:r>
              <a:rPr lang="en-US" b="1" dirty="0" smtClean="0">
                <a:solidFill>
                  <a:srgbClr val="558ED5"/>
                </a:solidFill>
                <a:latin typeface="Chalkboard"/>
                <a:cs typeface="Chalkboard"/>
              </a:rPr>
              <a:t>.</a:t>
            </a:r>
          </a:p>
          <a:p>
            <a:pPr lvl="1">
              <a:buNone/>
            </a:pPr>
            <a:endParaRPr lang="en-US" dirty="0" smtClean="0">
              <a:latin typeface="Chalkboard"/>
              <a:cs typeface="Chalkboard"/>
            </a:endParaRPr>
          </a:p>
          <a:p>
            <a:pPr lvl="2"/>
            <a:endParaRPr lang="en-US" dirty="0">
              <a:latin typeface="Chalkboard"/>
              <a:cs typeface="Chalkboard"/>
            </a:endParaRPr>
          </a:p>
          <a:p>
            <a:pPr lvl="2"/>
            <a:endParaRPr lang="en-US" dirty="0" smtClean="0">
              <a:latin typeface="Chalkboard"/>
              <a:cs typeface="Chalkboard"/>
            </a:endParaRPr>
          </a:p>
          <a:p>
            <a:pPr lvl="2"/>
            <a:endParaRPr lang="en-US" dirty="0" smtClean="0">
              <a:latin typeface="Chalkboard"/>
              <a:cs typeface="Chalkboard"/>
            </a:endParaRPr>
          </a:p>
          <a:p>
            <a:pPr lvl="2"/>
            <a:endParaRPr lang="en-US" dirty="0" smtClean="0">
              <a:latin typeface="Chalkboard"/>
              <a:cs typeface="Chalkboard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rgbClr val="800000"/>
                </a:solidFill>
                <a:latin typeface="Chalkboard"/>
                <a:cs typeface="Chalkboard"/>
              </a:rPr>
              <a:t>IMPORTANT THINGS TO KNOW ABOUT REINFORCEMENT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425" y="3704049"/>
            <a:ext cx="2042453" cy="23846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3379" y="3806647"/>
            <a:ext cx="2242148" cy="2083473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827888" y="4382759"/>
            <a:ext cx="1912211" cy="93124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ctr">
              <a:buNone/>
            </a:pPr>
            <a:r>
              <a:rPr lang="en-US" sz="3600" b="1" dirty="0" smtClean="0">
                <a:solidFill>
                  <a:srgbClr val="558ED5"/>
                </a:solidFill>
                <a:latin typeface="Chalkboard"/>
                <a:cs typeface="Chalkboard"/>
              </a:rPr>
              <a:t>REINFORCE APPROPRIATE BEHAVIOR</a:t>
            </a:r>
          </a:p>
          <a:p>
            <a:pPr lvl="1" algn="ctr">
              <a:buNone/>
            </a:pPr>
            <a:r>
              <a:rPr lang="en-US" sz="3600" b="1" dirty="0" smtClean="0">
                <a:solidFill>
                  <a:srgbClr val="558ED5"/>
                </a:solidFill>
                <a:latin typeface="Chalkboard"/>
                <a:cs typeface="Chalkboard"/>
              </a:rPr>
              <a:t>“CATCH THEM BEING GOOD”</a:t>
            </a:r>
            <a:endParaRPr lang="en-US" b="1" dirty="0" smtClean="0">
              <a:solidFill>
                <a:srgbClr val="558ED5"/>
              </a:solidFill>
              <a:latin typeface="Chalkboard"/>
              <a:cs typeface="Chalkboard"/>
            </a:endParaRPr>
          </a:p>
          <a:p>
            <a:pPr lvl="1">
              <a:buNone/>
            </a:pPr>
            <a:endParaRPr lang="en-US" dirty="0" smtClean="0">
              <a:latin typeface="Chalkboard"/>
              <a:cs typeface="Chalkboard"/>
            </a:endParaRPr>
          </a:p>
          <a:p>
            <a:pPr lvl="2"/>
            <a:endParaRPr lang="en-US" dirty="0">
              <a:latin typeface="Chalkboard"/>
              <a:cs typeface="Chalkboard"/>
            </a:endParaRPr>
          </a:p>
          <a:p>
            <a:pPr lvl="2"/>
            <a:endParaRPr lang="en-US" dirty="0" smtClean="0">
              <a:latin typeface="Chalkboard"/>
              <a:cs typeface="Chalkboard"/>
            </a:endParaRPr>
          </a:p>
          <a:p>
            <a:pPr lvl="2"/>
            <a:endParaRPr lang="en-US" dirty="0" smtClean="0">
              <a:latin typeface="Chalkboard"/>
              <a:cs typeface="Chalkboard"/>
            </a:endParaRPr>
          </a:p>
          <a:p>
            <a:pPr lvl="2"/>
            <a:endParaRPr lang="en-US" dirty="0" smtClean="0">
              <a:latin typeface="Chalkboard"/>
              <a:cs typeface="Chalkboard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rgbClr val="800000"/>
                </a:solidFill>
                <a:latin typeface="Chalkboard"/>
                <a:cs typeface="Chalkboard"/>
              </a:rPr>
              <a:t>IMPORTANT THINGS TO KNOW ABOUT REINFORCEMENT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953" y="4666469"/>
            <a:ext cx="1203688" cy="1118503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871782" y="4666469"/>
            <a:ext cx="1912211" cy="93124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162" y="3806647"/>
            <a:ext cx="2438630" cy="1978326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2242932" y="3580143"/>
            <a:ext cx="1810559" cy="802616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COOKIE PLEASE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7568" y="3616576"/>
            <a:ext cx="1999577" cy="2850461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5684016" y="3616576"/>
            <a:ext cx="1432378" cy="1233504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 ASKED FOR A COOKIE!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Chalkboard"/>
                <a:cs typeface="Chalkboard"/>
              </a:rPr>
              <a:t>Reinforcement needs to be immediate – don’t wait to long.</a:t>
            </a:r>
          </a:p>
          <a:p>
            <a:r>
              <a:rPr lang="en-US" dirty="0" smtClean="0">
                <a:latin typeface="Chalkboard"/>
                <a:cs typeface="Chalkboard"/>
              </a:rPr>
              <a:t>Reinforcement needs to be consistent</a:t>
            </a:r>
          </a:p>
          <a:p>
            <a:pPr lvl="1"/>
            <a:r>
              <a:rPr lang="en-US" dirty="0" smtClean="0">
                <a:latin typeface="Chalkboard"/>
                <a:cs typeface="Chalkboard"/>
              </a:rPr>
              <a:t>How often</a:t>
            </a:r>
          </a:p>
          <a:p>
            <a:pPr lvl="1"/>
            <a:r>
              <a:rPr lang="en-US" dirty="0" smtClean="0">
                <a:latin typeface="Chalkboard"/>
                <a:cs typeface="Chalkboard"/>
              </a:rPr>
              <a:t>What type</a:t>
            </a:r>
          </a:p>
          <a:p>
            <a:pPr lvl="1"/>
            <a:r>
              <a:rPr lang="en-US" dirty="0" smtClean="0">
                <a:latin typeface="Chalkboard"/>
                <a:cs typeface="Chalkboard"/>
              </a:rPr>
              <a:t>Across various people</a:t>
            </a:r>
          </a:p>
          <a:p>
            <a:r>
              <a:rPr lang="en-US" dirty="0" smtClean="0">
                <a:latin typeface="Chalkboard"/>
                <a:cs typeface="Chalkboard"/>
              </a:rPr>
              <a:t>Inconsistent reinforcement can make challenging  behaviors harder to change</a:t>
            </a:r>
          </a:p>
          <a:p>
            <a:r>
              <a:rPr lang="en-US" dirty="0" smtClean="0">
                <a:latin typeface="Chalkboard"/>
                <a:cs typeface="Chalkboard"/>
              </a:rPr>
              <a:t>If positive or alternative behavior does NOT increase, then reinforcement is not occurring.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rgbClr val="800000"/>
                </a:solidFill>
                <a:latin typeface="Chalkboard"/>
                <a:cs typeface="Chalkboard"/>
              </a:rPr>
              <a:t>IMPORTANT THINGS TO KNOW ABOUT REINFORCEMENT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halkboard"/>
                <a:cs typeface="Chalkboard"/>
              </a:rPr>
              <a:t>What Are Positive Behavior Supports (PBS)?</a:t>
            </a:r>
            <a:endParaRPr lang="en-US" dirty="0">
              <a:solidFill>
                <a:srgbClr val="800000"/>
              </a:solidFill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30618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halkboard"/>
                <a:cs typeface="Chalkboard"/>
              </a:rPr>
              <a:t>Strategies used to…..</a:t>
            </a:r>
          </a:p>
          <a:p>
            <a:pPr algn="ctr"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halkboard"/>
                <a:cs typeface="Chalkboard"/>
              </a:rPr>
              <a:t>PREVENT</a:t>
            </a:r>
          </a:p>
          <a:p>
            <a:pPr algn="ctr"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halkboard"/>
                <a:cs typeface="Chalkboard"/>
              </a:rPr>
              <a:t>MANAGE</a:t>
            </a:r>
          </a:p>
          <a:p>
            <a:pPr algn="ctr"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halkboard"/>
                <a:cs typeface="Chalkboard"/>
              </a:rPr>
              <a:t>IMPROVE</a:t>
            </a:r>
          </a:p>
          <a:p>
            <a:pPr algn="r"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halkboard"/>
                <a:cs typeface="Chalkboard"/>
              </a:rPr>
              <a:t>….. challenging behaviors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Chalkboard"/>
              <a:cs typeface="Chalkboar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11713"/>
            <a:ext cx="2793032" cy="32610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2128" y="4202545"/>
            <a:ext cx="2803236" cy="28032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latin typeface="Chalkboard"/>
                <a:cs typeface="Chalkboard"/>
              </a:rPr>
              <a:t>ALWAYS KEEP YOUR CHILD SAFE!</a:t>
            </a:r>
          </a:p>
          <a:p>
            <a:r>
              <a:rPr lang="en-US" dirty="0" smtClean="0">
                <a:latin typeface="Chalkboard"/>
                <a:cs typeface="Chalkboard"/>
              </a:rPr>
              <a:t>If you know why the behavior is happening – DO NOT GIVE IN!</a:t>
            </a:r>
          </a:p>
          <a:p>
            <a:pPr lvl="1"/>
            <a:r>
              <a:rPr lang="en-US" dirty="0" smtClean="0">
                <a:latin typeface="Chalkboard"/>
                <a:cs typeface="Chalkboard"/>
              </a:rPr>
              <a:t>Provide a safe area for your child to calm down</a:t>
            </a:r>
          </a:p>
          <a:p>
            <a:pPr lvl="1"/>
            <a:r>
              <a:rPr lang="en-US" dirty="0" smtClean="0">
                <a:latin typeface="Chalkboard"/>
                <a:cs typeface="Chalkboard"/>
              </a:rPr>
              <a:t>Encourage an alternate way to access what he/she wants</a:t>
            </a:r>
          </a:p>
          <a:p>
            <a:pPr lvl="1"/>
            <a:r>
              <a:rPr lang="en-US" dirty="0" smtClean="0">
                <a:latin typeface="Chalkboard"/>
                <a:cs typeface="Chalkboard"/>
              </a:rPr>
              <a:t>Ignore and wait it out. IT IS HARD!</a:t>
            </a:r>
          </a:p>
          <a:p>
            <a:pPr lvl="2"/>
            <a:endParaRPr lang="en-US" dirty="0" smtClean="0">
              <a:latin typeface="Chalkboard"/>
              <a:cs typeface="Chalkboard"/>
            </a:endParaRPr>
          </a:p>
          <a:p>
            <a:pPr lvl="2"/>
            <a:endParaRPr lang="en-US" dirty="0" smtClean="0">
              <a:latin typeface="Chalkboard"/>
              <a:cs typeface="Chalkboard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rgbClr val="800000"/>
                </a:solidFill>
                <a:latin typeface="Chalkboard"/>
                <a:cs typeface="Chalkboard"/>
              </a:rPr>
              <a:t>IGNORE THE CHALLENGING BEHAVIOR!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dirty="0" smtClean="0">
                <a:latin typeface="Chalkboard"/>
                <a:cs typeface="Chalkboard"/>
              </a:rPr>
              <a:t>WHEN YOU IGNORE INAPPROPRIATE BEHAVIOR BE PREPARED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800000"/>
                </a:solidFill>
                <a:latin typeface="Chalkboard"/>
                <a:cs typeface="Chalkboard"/>
              </a:rPr>
              <a:t>THE BEHAVIOR MAY CHANGE!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800000"/>
                </a:solidFill>
                <a:latin typeface="Chalkboard"/>
                <a:cs typeface="Chalkboard"/>
              </a:rPr>
              <a:t>It may get worse before it gets better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800000"/>
                </a:solidFill>
                <a:latin typeface="Chalkboard"/>
                <a:cs typeface="Chalkboard"/>
              </a:rPr>
              <a:t>It may start to look different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800000"/>
                </a:solidFill>
                <a:latin typeface="Chalkboard"/>
                <a:cs typeface="Chalkboard"/>
              </a:rPr>
              <a:t>New behaviors may start</a:t>
            </a:r>
          </a:p>
          <a:p>
            <a:pPr algn="ctr">
              <a:buNone/>
            </a:pPr>
            <a:endParaRPr lang="en-US" b="1" dirty="0" smtClean="0">
              <a:solidFill>
                <a:srgbClr val="800000"/>
              </a:solidFill>
              <a:latin typeface="Chalkboard"/>
              <a:cs typeface="Chalkboard"/>
            </a:endParaRPr>
          </a:p>
          <a:p>
            <a:pPr algn="ctr">
              <a:buNone/>
            </a:pPr>
            <a:r>
              <a:rPr lang="en-US" sz="6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halkboard"/>
                <a:cs typeface="Chalkboard"/>
              </a:rPr>
              <a:t>BE PATIENT</a:t>
            </a:r>
          </a:p>
          <a:p>
            <a:pPr algn="ctr">
              <a:buNone/>
            </a:pPr>
            <a:endParaRPr lang="en-US" dirty="0" smtClean="0">
              <a:latin typeface="Chalkboard"/>
              <a:cs typeface="Chalkboard"/>
            </a:endParaRPr>
          </a:p>
          <a:p>
            <a:pPr lvl="2"/>
            <a:endParaRPr lang="en-US" dirty="0" smtClean="0">
              <a:latin typeface="Chalkboard"/>
              <a:cs typeface="Chalkboard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rgbClr val="800000"/>
                </a:solidFill>
                <a:latin typeface="Chalkboard"/>
                <a:cs typeface="Chalkboard"/>
              </a:rPr>
              <a:t>IGNORE THE CHALLENGING BEHAVIOR!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14527" cy="495213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halkboard"/>
                <a:cs typeface="Chalkboard"/>
              </a:rPr>
              <a:t>THERE ARE RESOURCES AVAILABLE</a:t>
            </a:r>
          </a:p>
          <a:p>
            <a:r>
              <a:rPr lang="en-US" dirty="0" smtClean="0">
                <a:latin typeface="Chalkboard"/>
                <a:cs typeface="Chalkboard"/>
              </a:rPr>
              <a:t>Your child’s school</a:t>
            </a:r>
          </a:p>
          <a:p>
            <a:r>
              <a:rPr lang="en-US" dirty="0" smtClean="0">
                <a:latin typeface="Chalkboard"/>
                <a:cs typeface="Chalkboard"/>
              </a:rPr>
              <a:t>The school district</a:t>
            </a:r>
          </a:p>
          <a:p>
            <a:r>
              <a:rPr lang="en-US" dirty="0" smtClean="0">
                <a:latin typeface="Chalkboard"/>
                <a:cs typeface="Chalkboard"/>
              </a:rPr>
              <a:t>Home therapists</a:t>
            </a:r>
          </a:p>
          <a:p>
            <a:r>
              <a:rPr lang="en-US" dirty="0" smtClean="0">
                <a:latin typeface="Chalkboard"/>
                <a:cs typeface="Chalkboard"/>
              </a:rPr>
              <a:t>Online resources</a:t>
            </a:r>
          </a:p>
          <a:p>
            <a:pPr lvl="2">
              <a:buNone/>
            </a:pPr>
            <a:r>
              <a:rPr lang="en-US" dirty="0" smtClean="0">
                <a:latin typeface="Chalkboard"/>
                <a:cs typeface="Chalkboard"/>
                <a:hlinkClick r:id="rId2"/>
              </a:rPr>
              <a:t>http://www.apbs.org</a:t>
            </a:r>
            <a:r>
              <a:rPr lang="en-US" dirty="0">
                <a:latin typeface="Chalkboard"/>
                <a:cs typeface="Chalkboard"/>
              </a:rPr>
              <a:t> </a:t>
            </a:r>
            <a:endParaRPr lang="en-US" dirty="0" smtClean="0">
              <a:latin typeface="Chalkboard"/>
              <a:cs typeface="Chalkboard"/>
            </a:endParaRPr>
          </a:p>
          <a:p>
            <a:pPr lvl="2">
              <a:buNone/>
            </a:pPr>
            <a:r>
              <a:rPr lang="en-US" dirty="0" smtClean="0">
                <a:latin typeface="Chalkboard"/>
                <a:cs typeface="Chalkboard"/>
                <a:hlinkClick r:id="rId3"/>
              </a:rPr>
              <a:t>https://www.parentingspecialneeds.org</a:t>
            </a:r>
            <a:endParaRPr lang="en-US" dirty="0" smtClean="0">
              <a:latin typeface="Chalkboard"/>
              <a:cs typeface="Chalkboard"/>
            </a:endParaRPr>
          </a:p>
          <a:p>
            <a:pPr lvl="2">
              <a:buNone/>
            </a:pPr>
            <a:r>
              <a:rPr lang="en-US" dirty="0" smtClean="0">
                <a:latin typeface="Chalkboard"/>
                <a:cs typeface="Chalkboard"/>
                <a:hlinkClick r:id="rId4"/>
              </a:rPr>
              <a:t>https://www.autismspeaks.org/</a:t>
            </a:r>
            <a:endParaRPr lang="en-US" dirty="0" smtClean="0">
              <a:latin typeface="Chalkboard"/>
              <a:cs typeface="Chalkboard"/>
            </a:endParaRPr>
          </a:p>
          <a:p>
            <a:pPr>
              <a:buNone/>
            </a:pPr>
            <a:endParaRPr lang="en-US" sz="2000" dirty="0" smtClean="0">
              <a:latin typeface="Chalkboard"/>
              <a:cs typeface="Chalkboard"/>
            </a:endParaRPr>
          </a:p>
          <a:p>
            <a:pPr>
              <a:buNone/>
            </a:pPr>
            <a:endParaRPr lang="en-US" sz="2000" dirty="0" smtClean="0">
              <a:latin typeface="Chalkboard"/>
              <a:cs typeface="Chalkboard"/>
            </a:endParaRPr>
          </a:p>
          <a:p>
            <a:pPr lvl="2"/>
            <a:endParaRPr lang="en-US" dirty="0" smtClean="0">
              <a:latin typeface="Chalkboard"/>
              <a:cs typeface="Chalkboard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800000"/>
                </a:solidFill>
                <a:latin typeface="Chalkboard"/>
                <a:cs typeface="Chalkboard"/>
              </a:rPr>
              <a:t>ASK FOR HELP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halkboard"/>
                <a:cs typeface="Chalkboard"/>
              </a:rPr>
              <a:t>My child does not listen to me.</a:t>
            </a:r>
          </a:p>
          <a:p>
            <a:r>
              <a:rPr lang="en-US" dirty="0" smtClean="0">
                <a:latin typeface="Chalkboard"/>
                <a:cs typeface="Chalkboard"/>
              </a:rPr>
              <a:t>My child won’t eat. </a:t>
            </a:r>
          </a:p>
          <a:p>
            <a:r>
              <a:rPr lang="en-US" dirty="0" smtClean="0">
                <a:latin typeface="Chalkboard"/>
                <a:cs typeface="Chalkboard"/>
              </a:rPr>
              <a:t>My child will not sit still.</a:t>
            </a:r>
          </a:p>
          <a:p>
            <a:r>
              <a:rPr lang="en-US" dirty="0" smtClean="0">
                <a:latin typeface="Chalkboard"/>
                <a:cs typeface="Chalkboard"/>
              </a:rPr>
              <a:t>My child won’t go to sleep or wakes up in the middle of the night.</a:t>
            </a:r>
          </a:p>
          <a:p>
            <a:r>
              <a:rPr lang="en-US" dirty="0" smtClean="0">
                <a:latin typeface="Chalkboard"/>
                <a:cs typeface="Chalkboard"/>
              </a:rPr>
              <a:t>My child does not get along with his/her siblings.</a:t>
            </a:r>
          </a:p>
          <a:p>
            <a:r>
              <a:rPr lang="en-US" dirty="0" smtClean="0">
                <a:latin typeface="Chalkboard"/>
                <a:cs typeface="Chalkboard"/>
              </a:rPr>
              <a:t>My child avoids being with other children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halkboard"/>
                <a:cs typeface="Chalkboard"/>
              </a:rPr>
              <a:t>WHAT ARE CHALLENGING BEHAVIORS ?</a:t>
            </a:r>
            <a:endParaRPr lang="en-US" dirty="0">
              <a:solidFill>
                <a:srgbClr val="800000"/>
              </a:solidFill>
              <a:latin typeface="Chalkboard"/>
              <a:cs typeface="Chalkboar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halkboard"/>
                <a:cs typeface="Chalkboard"/>
              </a:rPr>
              <a:t>My child is aggressive and hits, kicks, bites and/or pushes others.</a:t>
            </a:r>
          </a:p>
          <a:p>
            <a:r>
              <a:rPr lang="en-US" dirty="0" smtClean="0">
                <a:latin typeface="Chalkboard"/>
                <a:cs typeface="Chalkboard"/>
              </a:rPr>
              <a:t>My child throws tantrums and throws self to the floor, stomps, cries, screams and/or throws things.</a:t>
            </a:r>
          </a:p>
          <a:p>
            <a:r>
              <a:rPr lang="en-US" dirty="0" smtClean="0">
                <a:latin typeface="Chalkboard"/>
                <a:cs typeface="Chalkboard"/>
              </a:rPr>
              <a:t>My child hurts self and hits, bites self, bangs head and/or picks at skin.</a:t>
            </a:r>
          </a:p>
          <a:p>
            <a:r>
              <a:rPr lang="en-US" dirty="0" smtClean="0">
                <a:latin typeface="Chalkboard"/>
                <a:cs typeface="Chalkboard"/>
              </a:rPr>
              <a:t>My child engages in odd, repetitive, movements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halkboard"/>
                <a:cs typeface="Chalkboard"/>
              </a:rPr>
              <a:t>WHAT ARE CHALLENGING BEHAVIORS ?</a:t>
            </a:r>
            <a:endParaRPr lang="en-US" dirty="0">
              <a:solidFill>
                <a:srgbClr val="800000"/>
              </a:solidFill>
              <a:latin typeface="Chalkboard"/>
              <a:cs typeface="Chalkboar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Chalkboard"/>
                <a:cs typeface="Chalkboard"/>
              </a:rPr>
              <a:t>They can interfere with a child’s relationships with their parents, siblings, other children.</a:t>
            </a:r>
          </a:p>
          <a:p>
            <a:r>
              <a:rPr lang="en-US" dirty="0" smtClean="0">
                <a:latin typeface="Chalkboard"/>
                <a:cs typeface="Chalkboard"/>
              </a:rPr>
              <a:t>They can cause harm to themselves or others.</a:t>
            </a:r>
          </a:p>
          <a:p>
            <a:r>
              <a:rPr lang="en-US" dirty="0" smtClean="0">
                <a:latin typeface="Chalkboard"/>
                <a:cs typeface="Chalkboard"/>
              </a:rPr>
              <a:t>They can cause a family to avoid social situations.</a:t>
            </a:r>
          </a:p>
          <a:p>
            <a:r>
              <a:rPr lang="en-US" dirty="0" smtClean="0">
                <a:latin typeface="Chalkboard"/>
                <a:cs typeface="Chalkboard"/>
              </a:rPr>
              <a:t>They can cause a family to become isolated.</a:t>
            </a:r>
          </a:p>
          <a:p>
            <a:r>
              <a:rPr lang="en-US" dirty="0" smtClean="0">
                <a:latin typeface="Chalkboard"/>
                <a:cs typeface="Chalkboard"/>
              </a:rPr>
              <a:t>They can prevent a child from learning.</a:t>
            </a:r>
          </a:p>
          <a:p>
            <a:r>
              <a:rPr lang="en-US" dirty="0" smtClean="0">
                <a:latin typeface="Chalkboard"/>
                <a:cs typeface="Chalkboard"/>
              </a:rPr>
              <a:t>They can get worse over time.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halkboard"/>
                <a:cs typeface="Chalkboard"/>
              </a:rPr>
              <a:t>WHAT IMPACT CAN CHALLENGING BEHAVIORS HAVE?</a:t>
            </a:r>
            <a:endParaRPr lang="en-US" dirty="0">
              <a:solidFill>
                <a:srgbClr val="800000"/>
              </a:solidFill>
              <a:latin typeface="Chalkboard"/>
              <a:cs typeface="Chalkboar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en-US" sz="3600" dirty="0" smtClean="0"/>
              <a:t> </a:t>
            </a:r>
            <a:r>
              <a:rPr lang="en-US" sz="4000" b="1" dirty="0" smtClean="0">
                <a:solidFill>
                  <a:srgbClr val="558ED5"/>
                </a:solidFill>
                <a:latin typeface="Chalkboard"/>
                <a:cs typeface="Chalkboard"/>
              </a:rPr>
              <a:t>TAKE A DEEP BREATH!!!!</a:t>
            </a:r>
          </a:p>
          <a:p>
            <a:pPr lvl="5">
              <a:buNone/>
            </a:pPr>
            <a:r>
              <a:rPr lang="en-US" sz="2800" b="1" dirty="0" smtClean="0">
                <a:solidFill>
                  <a:srgbClr val="800000"/>
                </a:solidFill>
                <a:latin typeface="Chalkboard"/>
                <a:cs typeface="Chalkboard"/>
              </a:rPr>
              <a:t>There is most likely a reason for</a:t>
            </a:r>
          </a:p>
          <a:p>
            <a:pPr lvl="5">
              <a:buNone/>
            </a:pPr>
            <a:r>
              <a:rPr lang="en-US" sz="2800" b="1" dirty="0" smtClean="0">
                <a:solidFill>
                  <a:srgbClr val="800000"/>
                </a:solidFill>
                <a:latin typeface="Chalkboard"/>
                <a:cs typeface="Chalkboard"/>
              </a:rPr>
              <a:t>why your child is having behavioral challenges.</a:t>
            </a:r>
          </a:p>
          <a:p>
            <a:pPr lvl="4">
              <a:buNone/>
            </a:pPr>
            <a:endParaRPr lang="en-US" sz="2800" b="1" dirty="0" smtClean="0">
              <a:solidFill>
                <a:srgbClr val="558ED5"/>
              </a:solidFill>
              <a:latin typeface="Chalkboard"/>
              <a:cs typeface="Chalkboard"/>
            </a:endParaRPr>
          </a:p>
          <a:p>
            <a:pPr>
              <a:buNone/>
            </a:pPr>
            <a:r>
              <a:rPr lang="en-US" b="1" dirty="0" smtClean="0">
                <a:solidFill>
                  <a:srgbClr val="800000"/>
                </a:solidFill>
                <a:latin typeface="Chalkboard"/>
                <a:cs typeface="Chalkboard"/>
              </a:rPr>
              <a:t>Put on your detective hat and</a:t>
            </a:r>
          </a:p>
          <a:p>
            <a:pPr>
              <a:buNone/>
            </a:pPr>
            <a:r>
              <a:rPr lang="en-US" b="1" dirty="0" smtClean="0">
                <a:solidFill>
                  <a:srgbClr val="800000"/>
                </a:solidFill>
                <a:latin typeface="Chalkboard"/>
                <a:cs typeface="Chalkboard"/>
              </a:rPr>
              <a:t>consider some of the possible </a:t>
            </a:r>
          </a:p>
          <a:p>
            <a:pPr>
              <a:buNone/>
            </a:pPr>
            <a:r>
              <a:rPr lang="en-US" b="1" dirty="0" smtClean="0">
                <a:solidFill>
                  <a:srgbClr val="800000"/>
                </a:solidFill>
                <a:latin typeface="Chalkboard"/>
                <a:cs typeface="Chalkboard"/>
              </a:rPr>
              <a:t>reasons.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800000"/>
                </a:solidFill>
                <a:latin typeface="Chalkboard"/>
                <a:cs typeface="Chalkboard"/>
              </a:rPr>
              <a:t>WHAT CAN I DO?</a:t>
            </a:r>
            <a:endParaRPr lang="en-US" sz="4800" b="1" dirty="0">
              <a:solidFill>
                <a:srgbClr val="800000"/>
              </a:solidFill>
              <a:latin typeface="Chalkboard"/>
              <a:cs typeface="Chalkboard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1600200"/>
            <a:ext cx="2160732" cy="23655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839" y="3299258"/>
            <a:ext cx="1637961" cy="2826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95" dirty="0" smtClean="0">
                <a:latin typeface="Chalkboard"/>
                <a:cs typeface="Chalkboard"/>
              </a:rPr>
              <a:t>My child wants something and I told him/her, “NO”.</a:t>
            </a:r>
          </a:p>
          <a:p>
            <a:r>
              <a:rPr lang="en-US" sz="2595" dirty="0" smtClean="0">
                <a:latin typeface="Chalkboard"/>
                <a:cs typeface="Chalkboard"/>
              </a:rPr>
              <a:t>My child will not give up his/her toy, </a:t>
            </a:r>
            <a:r>
              <a:rPr lang="en-US" sz="2595" dirty="0" err="1" smtClean="0">
                <a:latin typeface="Chalkboard"/>
                <a:cs typeface="Chalkboard"/>
              </a:rPr>
              <a:t>iPad</a:t>
            </a:r>
            <a:r>
              <a:rPr lang="en-US" sz="2595" dirty="0" smtClean="0">
                <a:latin typeface="Chalkboard"/>
                <a:cs typeface="Chalkboard"/>
              </a:rPr>
              <a:t>.</a:t>
            </a:r>
          </a:p>
          <a:p>
            <a:r>
              <a:rPr lang="en-US" sz="2595" dirty="0" smtClean="0">
                <a:latin typeface="Chalkboard"/>
                <a:cs typeface="Chalkboard"/>
              </a:rPr>
              <a:t>My child wants my attention.</a:t>
            </a:r>
          </a:p>
          <a:p>
            <a:r>
              <a:rPr lang="en-US" sz="2595" dirty="0" smtClean="0">
                <a:latin typeface="Chalkboard"/>
                <a:cs typeface="Chalkboard"/>
              </a:rPr>
              <a:t>I don’t know what my child wants.</a:t>
            </a:r>
          </a:p>
          <a:p>
            <a:r>
              <a:rPr lang="en-US" sz="2595" dirty="0" smtClean="0">
                <a:latin typeface="Chalkboard"/>
                <a:cs typeface="Chalkboard"/>
              </a:rPr>
              <a:t>My child cannot “regulate” their own body.</a:t>
            </a:r>
          </a:p>
          <a:p>
            <a:r>
              <a:rPr lang="en-US" sz="2595" dirty="0" smtClean="0">
                <a:latin typeface="Chalkboard"/>
                <a:cs typeface="Chalkboard"/>
              </a:rPr>
              <a:t>My child does not understand what I am saying.</a:t>
            </a:r>
          </a:p>
          <a:p>
            <a:r>
              <a:rPr lang="en-US" sz="2595" dirty="0" smtClean="0">
                <a:latin typeface="Chalkboard"/>
                <a:cs typeface="Chalkboard"/>
              </a:rPr>
              <a:t>My child cannot communicate.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800000"/>
                </a:solidFill>
                <a:latin typeface="Chalkboard"/>
                <a:cs typeface="Chalkboard"/>
              </a:rPr>
              <a:t>WHAT ARE SOME REASONS FOR CHALLENGING BEHAVIOR?</a:t>
            </a:r>
            <a:endParaRPr lang="en-US" sz="3200" b="1" dirty="0">
              <a:solidFill>
                <a:srgbClr val="800000"/>
              </a:solidFill>
              <a:latin typeface="Chalkboard"/>
              <a:cs typeface="Chalkboar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800000"/>
                </a:solidFill>
                <a:latin typeface="Chalkboard"/>
                <a:cs typeface="Chalkboard"/>
              </a:rPr>
              <a:t>WHAT CAN I DO?</a:t>
            </a:r>
            <a:endParaRPr lang="en-US" sz="4800" b="1" dirty="0">
              <a:solidFill>
                <a:srgbClr val="800000"/>
              </a:solidFill>
              <a:latin typeface="Chalkboard"/>
              <a:cs typeface="Chalkboar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2376" y="2246531"/>
            <a:ext cx="2444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  <a:latin typeface="Chalkboard"/>
                <a:cs typeface="Chalkboard"/>
              </a:rPr>
              <a:t>How can I teach my child to communicate?</a:t>
            </a:r>
            <a:endParaRPr lang="en-US" b="1" dirty="0">
              <a:solidFill>
                <a:srgbClr val="800000"/>
              </a:solidFill>
              <a:latin typeface="Chalkboard"/>
              <a:cs typeface="Chalkboar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94776" y="4687961"/>
            <a:ext cx="2444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  <a:latin typeface="Chalkboard"/>
                <a:cs typeface="Chalkboard"/>
              </a:rPr>
              <a:t>How can I change the environment to support my child?</a:t>
            </a:r>
            <a:endParaRPr lang="en-US" b="1" dirty="0">
              <a:solidFill>
                <a:srgbClr val="800000"/>
              </a:solidFill>
              <a:latin typeface="Chalkboard"/>
              <a:cs typeface="Chalkboar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840361"/>
            <a:ext cx="2444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  <a:latin typeface="Chalkboard"/>
                <a:cs typeface="Chalkboard"/>
              </a:rPr>
              <a:t>What do I want my child to do in replacement of the challenging behavior?</a:t>
            </a:r>
            <a:endParaRPr lang="en-US" b="1" dirty="0">
              <a:solidFill>
                <a:srgbClr val="800000"/>
              </a:solidFill>
              <a:latin typeface="Chalkboard"/>
              <a:cs typeface="Chalkboar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015698"/>
            <a:ext cx="2444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  <a:latin typeface="Chalkboard"/>
                <a:cs typeface="Chalkboard"/>
              </a:rPr>
              <a:t>Who can I contact for support?</a:t>
            </a:r>
            <a:endParaRPr lang="en-US" b="1" dirty="0">
              <a:solidFill>
                <a:srgbClr val="800000"/>
              </a:solidFill>
              <a:latin typeface="Chalkboard"/>
              <a:cs typeface="Chalkboar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399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dirty="0" smtClean="0">
                <a:latin typeface="Chalkboard"/>
                <a:cs typeface="Chalkboard"/>
              </a:rPr>
              <a:t>Is my child trying to communicate something?</a:t>
            </a:r>
          </a:p>
          <a:p>
            <a:r>
              <a:rPr lang="en-US" sz="3000" dirty="0" smtClean="0">
                <a:latin typeface="Chalkboard"/>
                <a:cs typeface="Chalkboard"/>
              </a:rPr>
              <a:t>Does he/she want something?</a:t>
            </a:r>
          </a:p>
          <a:p>
            <a:r>
              <a:rPr lang="en-US" sz="3000" dirty="0" smtClean="0">
                <a:latin typeface="Chalkboard"/>
                <a:cs typeface="Chalkboard"/>
              </a:rPr>
              <a:t>Does he/she NOT want something?</a:t>
            </a:r>
          </a:p>
          <a:p>
            <a:r>
              <a:rPr lang="en-US" sz="3000" dirty="0" smtClean="0">
                <a:latin typeface="Chalkboard"/>
                <a:cs typeface="Chalkboard"/>
              </a:rPr>
              <a:t>Does he/she want my attention?</a:t>
            </a:r>
          </a:p>
          <a:p>
            <a:r>
              <a:rPr lang="en-US" sz="3000" dirty="0" smtClean="0">
                <a:latin typeface="Chalkboard"/>
                <a:cs typeface="Chalkboard"/>
              </a:rPr>
              <a:t>Is he/she bored?</a:t>
            </a:r>
          </a:p>
          <a:p>
            <a:r>
              <a:rPr lang="en-US" sz="3000" dirty="0" smtClean="0">
                <a:latin typeface="Chalkboard"/>
                <a:cs typeface="Chalkboard"/>
              </a:rPr>
              <a:t>Is he/she hungry, thirsty, scared, anxious, tired, feeling ill?</a:t>
            </a:r>
            <a:endParaRPr lang="en-US" sz="3000" dirty="0">
              <a:latin typeface="Chalkboard"/>
              <a:cs typeface="Chalkboard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800000"/>
                </a:solidFill>
                <a:latin typeface="Chalkboard"/>
                <a:cs typeface="Chalkboard"/>
              </a:rPr>
              <a:t>COMMUNICATION</a:t>
            </a:r>
            <a:endParaRPr lang="en-US" sz="4800" b="1" dirty="0">
              <a:solidFill>
                <a:srgbClr val="800000"/>
              </a:solidFill>
              <a:latin typeface="Chalkboard"/>
              <a:cs typeface="Chalkboar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889</TotalTime>
  <Words>1056</Words>
  <Application>Microsoft Macintosh PowerPoint</Application>
  <PresentationFormat>On-screen Show (4:3)</PresentationFormat>
  <Paragraphs>161</Paragraphs>
  <Slides>22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POSITIVE BEHAVIOR SUPPORTS </vt:lpstr>
      <vt:lpstr>What Are Positive Behavior Supports (PBS)?</vt:lpstr>
      <vt:lpstr>WHAT ARE CHALLENGING BEHAVIORS ?</vt:lpstr>
      <vt:lpstr>WHAT ARE CHALLENGING BEHAVIORS ?</vt:lpstr>
      <vt:lpstr>WHAT IMPACT CAN CHALLENGING BEHAVIORS HAVE?</vt:lpstr>
      <vt:lpstr>WHAT CAN I DO?</vt:lpstr>
      <vt:lpstr>WHAT ARE SOME REASONS FOR CHALLENGING BEHAVIOR?</vt:lpstr>
      <vt:lpstr>WHAT CAN I DO?</vt:lpstr>
      <vt:lpstr>COMMUNICATION</vt:lpstr>
      <vt:lpstr>FUNCTIONAL COMMUNICATION TRAINING</vt:lpstr>
      <vt:lpstr>FUNCTIONAL COMMUNICATION TRAINING</vt:lpstr>
      <vt:lpstr>HOW CAN I CHANGE THE ENVIRONENT?</vt:lpstr>
      <vt:lpstr>WHAT ARE SOME BEHAVIORAL STRATEGIES I CAN USE?</vt:lpstr>
      <vt:lpstr>WHAT ARE SOME BEHAVIORAL STRATEGIES I CAN USE?</vt:lpstr>
      <vt:lpstr>WHAT ARE SOME BEHAVIORAL STRATEGIES I CAN USE?</vt:lpstr>
      <vt:lpstr>WHAT IS REINFORCEMENT?</vt:lpstr>
      <vt:lpstr>IMPORTANT THINGS TO KNOW ABOUT REINFORCEMENT</vt:lpstr>
      <vt:lpstr>IMPORTANT THINGS TO KNOW ABOUT REINFORCEMENT</vt:lpstr>
      <vt:lpstr>IMPORTANT THINGS TO KNOW ABOUT REINFORCEMENT</vt:lpstr>
      <vt:lpstr>IGNORE THE CHALLENGING BEHAVIOR!</vt:lpstr>
      <vt:lpstr>IGNORE THE CHALLENGING BEHAVIOR!</vt:lpstr>
      <vt:lpstr>ASK FOR HELP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Kristine</dc:creator>
  <cp:lastModifiedBy>Kristine</cp:lastModifiedBy>
  <cp:revision>15</cp:revision>
  <dcterms:created xsi:type="dcterms:W3CDTF">2020-03-19T20:40:25Z</dcterms:created>
  <dcterms:modified xsi:type="dcterms:W3CDTF">2020-03-19T20:41:39Z</dcterms:modified>
</cp:coreProperties>
</file>